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0" r:id="rId3"/>
    <p:sldMasterId id="2147483679" r:id="rId4"/>
    <p:sldMasterId id="2147483687" r:id="rId5"/>
    <p:sldMasterId id="2147483695" r:id="rId6"/>
  </p:sldMasterIdLst>
  <p:notesMasterIdLst>
    <p:notesMasterId r:id="rId52"/>
  </p:notesMasterIdLst>
  <p:sldIdLst>
    <p:sldId id="256" r:id="rId7"/>
    <p:sldId id="259" r:id="rId8"/>
    <p:sldId id="261" r:id="rId9"/>
    <p:sldId id="262" r:id="rId10"/>
    <p:sldId id="263" r:id="rId11"/>
    <p:sldId id="264" r:id="rId12"/>
    <p:sldId id="265" r:id="rId13"/>
    <p:sldId id="266" r:id="rId14"/>
    <p:sldId id="267" r:id="rId15"/>
    <p:sldId id="269" r:id="rId16"/>
    <p:sldId id="268" r:id="rId17"/>
    <p:sldId id="270" r:id="rId18"/>
    <p:sldId id="273" r:id="rId19"/>
    <p:sldId id="299" r:id="rId20"/>
    <p:sldId id="274" r:id="rId21"/>
    <p:sldId id="275" r:id="rId22"/>
    <p:sldId id="276" r:id="rId23"/>
    <p:sldId id="277" r:id="rId24"/>
    <p:sldId id="278" r:id="rId25"/>
    <p:sldId id="279" r:id="rId26"/>
    <p:sldId id="282" r:id="rId27"/>
    <p:sldId id="284" r:id="rId28"/>
    <p:sldId id="280" r:id="rId29"/>
    <p:sldId id="272" r:id="rId30"/>
    <p:sldId id="257" r:id="rId31"/>
    <p:sldId id="258" r:id="rId32"/>
    <p:sldId id="271" r:id="rId33"/>
    <p:sldId id="295" r:id="rId34"/>
    <p:sldId id="296" r:id="rId35"/>
    <p:sldId id="281" r:id="rId36"/>
    <p:sldId id="283" r:id="rId37"/>
    <p:sldId id="285" r:id="rId38"/>
    <p:sldId id="294" r:id="rId39"/>
    <p:sldId id="286" r:id="rId40"/>
    <p:sldId id="287" r:id="rId41"/>
    <p:sldId id="288" r:id="rId42"/>
    <p:sldId id="297" r:id="rId43"/>
    <p:sldId id="289" r:id="rId44"/>
    <p:sldId id="290" r:id="rId45"/>
    <p:sldId id="291" r:id="rId46"/>
    <p:sldId id="292" r:id="rId47"/>
    <p:sldId id="293" r:id="rId48"/>
    <p:sldId id="298" r:id="rId49"/>
    <p:sldId id="300" r:id="rId50"/>
    <p:sldId id="260" r:id="rId5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784"/>
  </p:normalViewPr>
  <p:slideViewPr>
    <p:cSldViewPr>
      <p:cViewPr varScale="1">
        <p:scale>
          <a:sx n="62" d="100"/>
          <a:sy n="62" d="100"/>
        </p:scale>
        <p:origin x="760"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2023-11-24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7609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2" descr="SU_PPT_eld"/>
          <p:cNvPicPr>
            <a:picLocks noChangeAspect="1" noChangeArrowheads="1"/>
          </p:cNvPicPr>
          <p:nvPr userDrawn="1"/>
        </p:nvPicPr>
        <p:blipFill>
          <a:blip r:embed="rId2" cstate="print"/>
          <a:srcRect l="4988" t="-362"/>
          <a:stretch>
            <a:fillRect/>
          </a:stretch>
        </p:blipFill>
        <p:spPr bwMode="auto">
          <a:xfrm>
            <a:off x="0" y="1571625"/>
            <a:ext cx="7258050" cy="5286375"/>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41600" y="6152400"/>
            <a:ext cx="1497600" cy="280800"/>
          </a:xfrm>
        </p:spPr>
        <p:txBody>
          <a:bodyPr/>
          <a:lstStyle/>
          <a:p>
            <a:fld id="{BC801ED4-9A26-414A-9836-166B493052E2}"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51696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C577F3DC-384F-4232-B8FA-638DD8592226}"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D4786EAA-C8EF-4CDB-B365-FF66B9FFA9EC}"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E3D5F05F-C6FD-4057-BCE8-15CAFC2B6EE7}"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91E7FDB6-33A7-4C83-BE47-B913F1163527}"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10A883E-BFB4-4E7E-BADB-D09749B99C21}"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
Nivå två
Nivå tre
Nivå fyra
Nivå fem</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773" y="1772816"/>
            <a:ext cx="8072440" cy="5505881"/>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00" y="2204864"/>
            <a:ext cx="6551407" cy="4808311"/>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
Nivå två
Nivå tre
Nivå fyra
Nivå fem</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
Nivå två
Nivå tre
Nivå fyra
Nivå fem</a:t>
            </a:r>
            <a:endParaRPr lang="sv-SE" dirty="0"/>
          </a:p>
        </p:txBody>
      </p:sp>
      <p:sp>
        <p:nvSpPr>
          <p:cNvPr id="5" name="Platshållare för datum 4"/>
          <p:cNvSpPr>
            <a:spLocks noGrp="1"/>
          </p:cNvSpPr>
          <p:nvPr>
            <p:ph type="dt" sz="half" idx="10"/>
          </p:nvPr>
        </p:nvSpPr>
        <p:spPr/>
        <p:txBody>
          <a:bodyPr/>
          <a:lstStyle/>
          <a:p>
            <a:fld id="{BB068DC3-EA92-4A9D-AE5B-7A15124DAC19}"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00" y="292100"/>
            <a:ext cx="7720046" cy="7137400"/>
          </a:xfrm>
          <a:prstGeom prst="rect">
            <a:avLst/>
          </a:prstGeom>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D710EA90-21AA-4DAE-8BB3-7AE26694224B}"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102256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5021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2023-11-24</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8927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08651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Redigera format för bakgrundstext
Nivå två
Nivå tre
Nivå fyra
Nivå fem</a:t>
            </a:r>
          </a:p>
        </p:txBody>
      </p:sp>
      <p:sp>
        <p:nvSpPr>
          <p:cNvPr id="4" name="Platshållare för datum 3"/>
          <p:cNvSpPr>
            <a:spLocks noGrp="1"/>
          </p:cNvSpPr>
          <p:nvPr>
            <p:ph type="dt" sz="half" idx="10"/>
          </p:nvPr>
        </p:nvSpPr>
        <p:spPr/>
        <p:txBody>
          <a:bodyPr/>
          <a:lstStyle/>
          <a:p>
            <a:fld id="{193F8D70-F8EA-40C8-B327-D531AB364F3C}"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18715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8773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63095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nchor="t" anchorCtr="0"/>
          <a:lstStyle>
            <a:lvl1pPr>
              <a:defRPr/>
            </a:lvl1pPr>
          </a:lstStyle>
          <a:p>
            <a:r>
              <a:rPr lang="sv-SE"/>
              <a:t>Klicka här för att ändra mall för rubrikformat</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
Nivå två
Nivå tre
Nivå fyra
Nivå fem</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
Nivå två
Nivå tre
Nivå fyra
Nivå fem</a:t>
            </a:r>
            <a:endParaRPr lang="sv-SE" dirty="0"/>
          </a:p>
        </p:txBody>
      </p:sp>
      <p:sp>
        <p:nvSpPr>
          <p:cNvPr id="7" name="Platshållare för datum 6"/>
          <p:cNvSpPr>
            <a:spLocks noGrp="1"/>
          </p:cNvSpPr>
          <p:nvPr>
            <p:ph type="dt" sz="half" idx="10"/>
          </p:nvPr>
        </p:nvSpPr>
        <p:spPr/>
        <p:txBody>
          <a:bodyPr/>
          <a:lstStyle/>
          <a:p>
            <a:fld id="{2D11C9E8-BD77-4D98-8809-7738FC58391D}" type="datetime1">
              <a:rPr lang="sv-SE" smtClean="0"/>
              <a:pPr/>
              <a:t>2023-11-24</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sv-SE"/>
              <a:t>Redigera format för bakgrundstext
Nivå två
Nivå tre
Nivå fyra
Nivå fem</a:t>
            </a:r>
            <a:endParaRPr lang="sv-SE" dirty="0"/>
          </a:p>
        </p:txBody>
      </p:sp>
      <p:sp>
        <p:nvSpPr>
          <p:cNvPr id="4" name="Platshållare för datum 3"/>
          <p:cNvSpPr>
            <a:spLocks noGrp="1"/>
          </p:cNvSpPr>
          <p:nvPr>
            <p:ph type="dt" sz="half" idx="10"/>
          </p:nvPr>
        </p:nvSpPr>
        <p:spPr/>
        <p:txBody>
          <a:bodyPr/>
          <a:lstStyle/>
          <a:p>
            <a:fld id="{89995D9C-3A1D-416E-97B9-D2714EF04564}"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B194B7-8550-42FB-9FF7-38844F437944}" type="datetime1">
              <a:rPr lang="sv-SE" smtClean="0"/>
              <a:pPr/>
              <a:t>2023-11-24</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3440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1041600" y="6152400"/>
            <a:ext cx="1497600" cy="280800"/>
          </a:xfrm>
        </p:spPr>
        <p:txBody>
          <a:bodyPr/>
          <a:lstStyle/>
          <a:p>
            <a:fld id="{1FBC7B6B-8B67-4017-A1F2-A51D3A2EDB2A}" type="datetime1">
              <a:rPr lang="sv-SE" smtClean="0"/>
              <a:pPr/>
              <a:t>2023-11-24</a:t>
            </a:fld>
            <a:endParaRPr lang="sv-SE"/>
          </a:p>
        </p:txBody>
      </p:sp>
      <p:sp>
        <p:nvSpPr>
          <p:cNvPr id="5" name="Platshållare för sidfot 4"/>
          <p:cNvSpPr>
            <a:spLocks noGrp="1"/>
          </p:cNvSpPr>
          <p:nvPr>
            <p:ph type="ftr" sz="quarter" idx="11"/>
          </p:nvPr>
        </p:nvSpPr>
        <p:spPr>
          <a:xfrm>
            <a:off x="2582400" y="6152400"/>
            <a:ext cx="5990400" cy="51696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784000" y="6152400"/>
            <a:ext cx="28448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8ABF8926-68FF-46EE-8651-DD37EA7E0C07}" type="datetime1">
              <a:rPr lang="sv-SE" smtClean="0"/>
              <a:pPr/>
              <a:t>2023-11-24</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08723FB2-6120-430D-90C1-278EED258973}"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dirty="0"/>
              <a:t>/Namn komplettes,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2" name="Bildobjekt 11">
            <a:extLst>
              <a:ext uri="{FF2B5EF4-FFF2-40B4-BE49-F238E27FC236}">
                <a16:creationId xmlns:a16="http://schemas.microsoft.com/office/drawing/2014/main" id="{7BF7A3DE-0F48-4525-A0A0-CBEB428422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9466" y="223244"/>
            <a:ext cx="1314000" cy="1051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55"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8B0B3BE4-5C7E-4509-AD7C-E3A7EEDA0D12}"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1" name="Bildobjekt 10">
            <a:extLst>
              <a:ext uri="{FF2B5EF4-FFF2-40B4-BE49-F238E27FC236}">
                <a16:creationId xmlns:a16="http://schemas.microsoft.com/office/drawing/2014/main" id="{FD68064D-2F69-4CEE-A297-79B8EB3D85E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9466" y="223244"/>
            <a:ext cx="1314000" cy="10512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10B2B2E0-B745-4C41-90E8-57C74A6390DF}"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0" name="Bildobjekt 9">
            <a:extLst>
              <a:ext uri="{FF2B5EF4-FFF2-40B4-BE49-F238E27FC236}">
                <a16:creationId xmlns:a16="http://schemas.microsoft.com/office/drawing/2014/main" id="{DD7E6353-B776-4735-855E-2FE7F5F80CD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9466" y="223244"/>
            <a:ext cx="1314000" cy="10512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F5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000" y="1944000"/>
            <a:ext cx="91344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1056000" y="2808000"/>
            <a:ext cx="91344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41600" y="6152400"/>
            <a:ext cx="1497600" cy="280800"/>
          </a:xfrm>
          <a:prstGeom prst="rect">
            <a:avLst/>
          </a:prstGeom>
        </p:spPr>
        <p:txBody>
          <a:bodyPr vert="horz" lIns="91440" tIns="45720" rIns="91440" bIns="45720" rtlCol="0" anchor="ctr"/>
          <a:lstStyle>
            <a:lvl1pPr algn="l">
              <a:defRPr sz="1200">
                <a:solidFill>
                  <a:schemeClr val="bg1"/>
                </a:solidFill>
                <a:latin typeface="Verdana" pitchFamily="34" charset="0"/>
                <a:ea typeface="Verdana" pitchFamily="34" charset="0"/>
                <a:cs typeface="Verdana" pitchFamily="34" charset="0"/>
              </a:defRPr>
            </a:lvl1pPr>
          </a:lstStyle>
          <a:p>
            <a:fld id="{10B2B2E0-B745-4C41-90E8-57C74A6390DF}" type="datetime1">
              <a:rPr lang="sv-SE" smtClean="0"/>
              <a:pPr/>
              <a:t>2023-11-24</a:t>
            </a:fld>
            <a:endParaRPr lang="sv-SE" dirty="0"/>
          </a:p>
        </p:txBody>
      </p:sp>
      <p:sp>
        <p:nvSpPr>
          <p:cNvPr id="5" name="Platshållare för sidfot 4"/>
          <p:cNvSpPr>
            <a:spLocks noGrp="1"/>
          </p:cNvSpPr>
          <p:nvPr>
            <p:ph type="ftr" sz="quarter" idx="3"/>
          </p:nvPr>
        </p:nvSpPr>
        <p:spPr>
          <a:xfrm>
            <a:off x="2582400" y="6152400"/>
            <a:ext cx="5990400" cy="518400"/>
          </a:xfrm>
          <a:prstGeom prst="rect">
            <a:avLst/>
          </a:prstGeom>
        </p:spPr>
        <p:txBody>
          <a:bodyPr vert="horz" lIns="91440" tIns="45720" rIns="91440" bIns="45720" rtlCol="0" anchor="t"/>
          <a:lstStyle>
            <a:lvl1pPr algn="l">
              <a:defRPr sz="1200">
                <a:solidFill>
                  <a:schemeClr val="bg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784000" y="6152400"/>
            <a:ext cx="2844800" cy="280800"/>
          </a:xfrm>
          <a:prstGeom prst="rect">
            <a:avLst/>
          </a:prstGeom>
        </p:spPr>
        <p:txBody>
          <a:bodyPr vert="horz" lIns="91440" tIns="45720" rIns="91440" bIns="45720" rtlCol="0" anchor="ctr"/>
          <a:lstStyle>
            <a:lvl1pPr algn="r">
              <a:defRPr sz="1200">
                <a:solidFill>
                  <a:schemeClr val="bg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2"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19199" y="260648"/>
            <a:ext cx="1168901" cy="975078"/>
          </a:xfrm>
          <a:prstGeom prst="rect">
            <a:avLst/>
          </a:prstGeom>
        </p:spPr>
      </p:pic>
    </p:spTree>
    <p:extLst>
      <p:ext uri="{BB962C8B-B14F-4D97-AF65-F5344CB8AC3E}">
        <p14:creationId xmlns:p14="http://schemas.microsoft.com/office/powerpoint/2010/main" val="2826817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p:txStyles>
    <p:titleStyle>
      <a:lvl1pPr algn="l" defTabSz="914400" rtl="0" eaLnBrk="1" latinLnBrk="0" hangingPunct="1">
        <a:spcBef>
          <a:spcPct val="0"/>
        </a:spcBef>
        <a:buNone/>
        <a:defRPr sz="26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fr.wikipedia.org/wiki/Fichier:Nef_cath%C3%A9drale_Laon.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lla.atilf.fr/Dendien/scripts/tlfiv5/advanced.exe?8;s=3091713330" TargetMode="External"/><Relationship Id="rId2" Type="http://schemas.openxmlformats.org/officeDocument/2006/relationships/hyperlink" Target="https://www.littre.org/definition/cath%C3%A9dra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344000" y="2437200"/>
            <a:ext cx="9792560" cy="1425600"/>
          </a:xfrm>
        </p:spPr>
        <p:txBody>
          <a:bodyPr>
            <a:normAutofit/>
          </a:bodyPr>
          <a:lstStyle/>
          <a:p>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Connaissez-vous les cathédrales de Proust? L'architecture dans </a:t>
            </a:r>
            <a:r>
              <a:rPr lang="fr-FR" sz="2800" i="1" dirty="0">
                <a:effectLst/>
                <a:latin typeface="Times New Roman" panose="02020603050405020304" pitchFamily="18" charset="0"/>
                <a:ea typeface="Times New Roman" panose="02020603050405020304" pitchFamily="18" charset="0"/>
                <a:cs typeface="Times New Roman" panose="02020603050405020304" pitchFamily="18" charset="0"/>
              </a:rPr>
              <a:t>À la recherche du temps perdu</a:t>
            </a:r>
            <a:endParaRPr lang="sv-SE" sz="32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1344000" y="4509120"/>
            <a:ext cx="8841600" cy="1166400"/>
          </a:xfrm>
        </p:spPr>
        <p:txBody>
          <a:bodyPr/>
          <a:lstStyle/>
          <a:p>
            <a:r>
              <a:rPr lang="fr-FR" dirty="0"/>
              <a:t>Christophe Premat, Université de Stockholm</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16BC7E-FD39-4A9D-AE42-23512E32D213}"/>
              </a:ext>
            </a:extLst>
          </p:cNvPr>
          <p:cNvSpPr>
            <a:spLocks noGrp="1"/>
          </p:cNvSpPr>
          <p:nvPr>
            <p:ph type="title"/>
          </p:nvPr>
        </p:nvSpPr>
        <p:spPr/>
        <p:txBody>
          <a:bodyPr/>
          <a:lstStyle/>
          <a:p>
            <a:r>
              <a:rPr lang="sv-SE" dirty="0"/>
              <a:t>La cathédrale comme repère</a:t>
            </a:r>
            <a:endParaRPr lang="fr-FR" dirty="0"/>
          </a:p>
        </p:txBody>
      </p:sp>
      <p:sp>
        <p:nvSpPr>
          <p:cNvPr id="3" name="Platshållare för innehåll 2">
            <a:extLst>
              <a:ext uri="{FF2B5EF4-FFF2-40B4-BE49-F238E27FC236}">
                <a16:creationId xmlns:a16="http://schemas.microsoft.com/office/drawing/2014/main" id="{FA10D01C-EF36-4780-B12D-ECB47946994C}"/>
              </a:ext>
            </a:extLst>
          </p:cNvPr>
          <p:cNvSpPr>
            <a:spLocks noGrp="1"/>
          </p:cNvSpPr>
          <p:nvPr>
            <p:ph idx="1"/>
          </p:nvPr>
        </p:nvSpPr>
        <p:spPr/>
        <p:txBody>
          <a:bodyPr/>
          <a:lstStyle/>
          <a:p>
            <a:r>
              <a:rPr lang="fr-FR" dirty="0"/>
              <a:t>encore d’où s’échappaient des torrents de feu, de timidité et de zèle, et qui, perçant les </a:t>
            </a:r>
            <a:r>
              <a:rPr lang="fr-FR" b="1" dirty="0"/>
              <a:t>tapisseries d’Aubusson </a:t>
            </a:r>
            <a:r>
              <a:rPr lang="fr-FR" dirty="0"/>
              <a:t>tendues devant le salon où on écoutait la musique, de son regard impétueux, vigilant, éperdu, avait l’air, avec une impassibilité militaire ou une foi surnaturelle – </a:t>
            </a:r>
            <a:r>
              <a:rPr lang="fr-FR" b="1" dirty="0"/>
              <a:t>allégorie de l’alarme, incarnation de l’attente, commémoration du branle-bas </a:t>
            </a:r>
            <a:r>
              <a:rPr lang="fr-FR" dirty="0"/>
              <a:t>– d’épier, ange ou vigie, </a:t>
            </a:r>
            <a:r>
              <a:rPr lang="fr-FR" b="1" dirty="0"/>
              <a:t>d’une tour de donjon ou de cathédrale</a:t>
            </a:r>
            <a:r>
              <a:rPr lang="fr-FR" dirty="0"/>
              <a:t>, l’apparition de l’ennemi ou l’heure du Jugement » (Proust 2022: 314)</a:t>
            </a:r>
          </a:p>
        </p:txBody>
      </p:sp>
      <p:sp>
        <p:nvSpPr>
          <p:cNvPr id="4" name="Platshållare för datum 3">
            <a:extLst>
              <a:ext uri="{FF2B5EF4-FFF2-40B4-BE49-F238E27FC236}">
                <a16:creationId xmlns:a16="http://schemas.microsoft.com/office/drawing/2014/main" id="{149079C8-4D14-4831-A631-9DB560FD7297}"/>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9072D142-50AC-441F-92DD-B82443B8C03F}"/>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46747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43B4F6E-7933-4C04-AB88-3554A119CAF4}"/>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2D2B18CA-176E-4EC8-A53C-E9A40FDD3C0B}"/>
              </a:ext>
            </a:extLst>
          </p:cNvPr>
          <p:cNvSpPr>
            <a:spLocks noGrp="1"/>
          </p:cNvSpPr>
          <p:nvPr>
            <p:ph type="ftr" sz="quarter" idx="11"/>
          </p:nvPr>
        </p:nvSpPr>
        <p:spPr/>
        <p:txBody>
          <a:bodyPr/>
          <a:lstStyle/>
          <a:p>
            <a:r>
              <a:rPr lang="sv-SE" dirty="0"/>
              <a:t>/ Autoportrait de Benvenuto Cellini (1561-1562) Source: Wiki art</a:t>
            </a:r>
          </a:p>
        </p:txBody>
      </p:sp>
      <p:pic>
        <p:nvPicPr>
          <p:cNvPr id="5" name="Bildobjekt 4">
            <a:extLst>
              <a:ext uri="{FF2B5EF4-FFF2-40B4-BE49-F238E27FC236}">
                <a16:creationId xmlns:a16="http://schemas.microsoft.com/office/drawing/2014/main" id="{4F12ED79-65BC-4FB5-B7C0-90042FFDF7BF}"/>
              </a:ext>
            </a:extLst>
          </p:cNvPr>
          <p:cNvPicPr>
            <a:picLocks noChangeAspect="1"/>
          </p:cNvPicPr>
          <p:nvPr/>
        </p:nvPicPr>
        <p:blipFill>
          <a:blip r:embed="rId2"/>
          <a:stretch>
            <a:fillRect/>
          </a:stretch>
        </p:blipFill>
        <p:spPr>
          <a:xfrm>
            <a:off x="3467100" y="142875"/>
            <a:ext cx="5257800" cy="6009525"/>
          </a:xfrm>
          <a:prstGeom prst="rect">
            <a:avLst/>
          </a:prstGeom>
        </p:spPr>
      </p:pic>
    </p:spTree>
    <p:extLst>
      <p:ext uri="{BB962C8B-B14F-4D97-AF65-F5344CB8AC3E}">
        <p14:creationId xmlns:p14="http://schemas.microsoft.com/office/powerpoint/2010/main" val="348660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5DA5E-5345-4E6D-AEA8-61A90EE0329E}"/>
              </a:ext>
            </a:extLst>
          </p:cNvPr>
          <p:cNvSpPr>
            <a:spLocks noGrp="1"/>
          </p:cNvSpPr>
          <p:nvPr>
            <p:ph type="title"/>
          </p:nvPr>
        </p:nvSpPr>
        <p:spPr/>
        <p:txBody>
          <a:bodyPr/>
          <a:lstStyle/>
          <a:p>
            <a:r>
              <a:rPr lang="sv-SE" dirty="0"/>
              <a:t>Les lieux comme personnages</a:t>
            </a:r>
            <a:endParaRPr lang="fr-FR" dirty="0"/>
          </a:p>
        </p:txBody>
      </p:sp>
      <p:sp>
        <p:nvSpPr>
          <p:cNvPr id="3" name="Platshållare för innehåll 2">
            <a:extLst>
              <a:ext uri="{FF2B5EF4-FFF2-40B4-BE49-F238E27FC236}">
                <a16:creationId xmlns:a16="http://schemas.microsoft.com/office/drawing/2014/main" id="{B756039D-FD79-440B-8DEC-3C6DD3EBA861}"/>
              </a:ext>
            </a:extLst>
          </p:cNvPr>
          <p:cNvSpPr>
            <a:spLocks noGrp="1"/>
          </p:cNvSpPr>
          <p:nvPr>
            <p:ph idx="1"/>
          </p:nvPr>
        </p:nvSpPr>
        <p:spPr/>
        <p:txBody>
          <a:bodyPr/>
          <a:lstStyle/>
          <a:p>
            <a:r>
              <a:rPr lang="fr-FR" dirty="0"/>
              <a:t>« Et quand je pensais à Florence, c’était comme à une ville miraculeusement embaumée et semblable à une </a:t>
            </a:r>
            <a:r>
              <a:rPr lang="fr-FR" b="1" dirty="0"/>
              <a:t>corolle</a:t>
            </a:r>
            <a:r>
              <a:rPr lang="fr-FR" dirty="0"/>
              <a:t>, parce qu’elle s’appelait la cité des lys et sa </a:t>
            </a:r>
            <a:r>
              <a:rPr lang="fr-FR" b="1" dirty="0"/>
              <a:t>cathédrale</a:t>
            </a:r>
            <a:r>
              <a:rPr lang="fr-FR" dirty="0"/>
              <a:t>, Sainte-Marie-des-Fleurs » (Proust 2022: 373)</a:t>
            </a:r>
          </a:p>
          <a:p>
            <a:r>
              <a:rPr lang="fr-FR" dirty="0"/>
              <a:t>« comme ces </a:t>
            </a:r>
            <a:r>
              <a:rPr lang="fr-FR" b="1" dirty="0"/>
              <a:t>quatre-feuilles</a:t>
            </a:r>
            <a:r>
              <a:rPr lang="fr-FR" dirty="0"/>
              <a:t> qu’on sculptait au XIIIe siècle au </a:t>
            </a:r>
            <a:r>
              <a:rPr lang="fr-FR" b="1" dirty="0"/>
              <a:t>portail des cathédrales</a:t>
            </a:r>
            <a:r>
              <a:rPr lang="fr-FR" dirty="0"/>
              <a:t>, reflétait un peu le rythme des saisons et les épisodes de la vie » (Proust 2022: 73)</a:t>
            </a:r>
          </a:p>
        </p:txBody>
      </p:sp>
      <p:sp>
        <p:nvSpPr>
          <p:cNvPr id="4" name="Platshållare för datum 3">
            <a:extLst>
              <a:ext uri="{FF2B5EF4-FFF2-40B4-BE49-F238E27FC236}">
                <a16:creationId xmlns:a16="http://schemas.microsoft.com/office/drawing/2014/main" id="{84CA46E5-0A12-42F8-9996-42852FDA2812}"/>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3D3BD442-11F8-46E6-9DE0-078260A10C58}"/>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27008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998EF-C18B-405F-83F8-9A2C84C64F92}"/>
              </a:ext>
            </a:extLst>
          </p:cNvPr>
          <p:cNvSpPr>
            <a:spLocks noGrp="1"/>
          </p:cNvSpPr>
          <p:nvPr>
            <p:ph type="title"/>
          </p:nvPr>
        </p:nvSpPr>
        <p:spPr/>
        <p:txBody>
          <a:bodyPr>
            <a:normAutofit fontScale="90000"/>
          </a:bodyPr>
          <a:lstStyle/>
          <a:p>
            <a:r>
              <a:rPr lang="sv-SE" dirty="0"/>
              <a:t>Les reflets de la cathédrale dans la conscience narrative</a:t>
            </a:r>
            <a:endParaRPr lang="fr-FR" dirty="0"/>
          </a:p>
        </p:txBody>
      </p:sp>
      <p:sp>
        <p:nvSpPr>
          <p:cNvPr id="3" name="Platshållare för innehåll 2">
            <a:extLst>
              <a:ext uri="{FF2B5EF4-FFF2-40B4-BE49-F238E27FC236}">
                <a16:creationId xmlns:a16="http://schemas.microsoft.com/office/drawing/2014/main" id="{F08A050C-3ED3-4064-B579-4BDB87F33BF3}"/>
              </a:ext>
            </a:extLst>
          </p:cNvPr>
          <p:cNvSpPr>
            <a:spLocks noGrp="1"/>
          </p:cNvSpPr>
          <p:nvPr>
            <p:ph idx="1"/>
          </p:nvPr>
        </p:nvSpPr>
        <p:spPr/>
        <p:txBody>
          <a:bodyPr>
            <a:normAutofit/>
          </a:bodyPr>
          <a:lstStyle/>
          <a:p>
            <a:r>
              <a:rPr lang="fr-FR" dirty="0"/>
              <a:t>« Car, même si je l’avais acheté [ = le livre] à Combray, en l’apercevant devant l’épicerie Borange, trop distante de la maison pour que Françoise pût s’y fournir comme chez Camus, mais mieux achalandée comme papeterie et librairie, retenu par des ficelles dans la mosaïque des brochures et des livraisons qui revêtaient les </a:t>
            </a:r>
            <a:r>
              <a:rPr lang="fr-FR" b="1" dirty="0"/>
              <a:t>deux vantaux </a:t>
            </a:r>
            <a:r>
              <a:rPr lang="fr-FR" dirty="0"/>
              <a:t>de sa porte plus mystérieuse</a:t>
            </a:r>
            <a:r>
              <a:rPr lang="fr-FR" b="1" dirty="0"/>
              <a:t>, plus semée de pensées qu’une porte de cathédrale</a:t>
            </a:r>
            <a:r>
              <a:rPr lang="fr-FR" dirty="0"/>
              <a:t>, Proust 2022: 87).</a:t>
            </a:r>
          </a:p>
        </p:txBody>
      </p:sp>
      <p:sp>
        <p:nvSpPr>
          <p:cNvPr id="4" name="Platshållare för datum 3">
            <a:extLst>
              <a:ext uri="{FF2B5EF4-FFF2-40B4-BE49-F238E27FC236}">
                <a16:creationId xmlns:a16="http://schemas.microsoft.com/office/drawing/2014/main" id="{436236E2-86A0-471B-95E7-D8F8FE3E3B38}"/>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C275D8BC-42A3-4BA4-A2B2-4B755132E40D}"/>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6581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0E4B65-DD4B-4431-A30B-FE0F57D579E7}"/>
              </a:ext>
            </a:extLst>
          </p:cNvPr>
          <p:cNvSpPr>
            <a:spLocks noGrp="1"/>
          </p:cNvSpPr>
          <p:nvPr>
            <p:ph type="title"/>
          </p:nvPr>
        </p:nvSpPr>
        <p:spPr/>
        <p:txBody>
          <a:bodyPr>
            <a:normAutofit fontScale="90000"/>
          </a:bodyPr>
          <a:lstStyle/>
          <a:p>
            <a:r>
              <a:rPr lang="sv-SE" dirty="0"/>
              <a:t>Les reflets de la cathédrale dans la conscience narrative</a:t>
            </a:r>
            <a:endParaRPr lang="fr-FR" dirty="0"/>
          </a:p>
        </p:txBody>
      </p:sp>
      <p:sp>
        <p:nvSpPr>
          <p:cNvPr id="3" name="Platshållare för innehåll 2">
            <a:extLst>
              <a:ext uri="{FF2B5EF4-FFF2-40B4-BE49-F238E27FC236}">
                <a16:creationId xmlns:a16="http://schemas.microsoft.com/office/drawing/2014/main" id="{D7E4B784-884C-410A-8E1A-425566553E6A}"/>
              </a:ext>
            </a:extLst>
          </p:cNvPr>
          <p:cNvSpPr>
            <a:spLocks noGrp="1"/>
          </p:cNvSpPr>
          <p:nvPr>
            <p:ph idx="1"/>
          </p:nvPr>
        </p:nvSpPr>
        <p:spPr/>
        <p:txBody>
          <a:bodyPr/>
          <a:lstStyle/>
          <a:p>
            <a:r>
              <a:rPr lang="fr-FR" dirty="0"/>
              <a:t>c’est que je l’avais reconnu pour m’avoir été cité comme un ouvrage remarquable par le professeur ou le camarade qui me paraissait à cette époque détenir le secret de la vérité et de la beauté à demi pressenties, à demi incompréhensibles, dont la connaissance était le but vague mais permanent de ma pensée » (Proust 2022: 87)</a:t>
            </a:r>
          </a:p>
        </p:txBody>
      </p:sp>
      <p:sp>
        <p:nvSpPr>
          <p:cNvPr id="4" name="Platshållare för datum 3">
            <a:extLst>
              <a:ext uri="{FF2B5EF4-FFF2-40B4-BE49-F238E27FC236}">
                <a16:creationId xmlns:a16="http://schemas.microsoft.com/office/drawing/2014/main" id="{E9092AA2-CAE1-4BA4-936C-501C09EFCB75}"/>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063D9DCA-0697-4C68-BEED-8F94D5EADDCF}"/>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3009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6F4A21-D577-4B4C-B61A-18BBD76EBADA}"/>
              </a:ext>
            </a:extLst>
          </p:cNvPr>
          <p:cNvSpPr>
            <a:spLocks noGrp="1"/>
          </p:cNvSpPr>
          <p:nvPr>
            <p:ph type="title"/>
          </p:nvPr>
        </p:nvSpPr>
        <p:spPr/>
        <p:txBody>
          <a:bodyPr/>
          <a:lstStyle/>
          <a:p>
            <a:r>
              <a:rPr lang="sv-SE" dirty="0"/>
              <a:t>La cathédrale, métaphore amoureuse</a:t>
            </a:r>
            <a:endParaRPr lang="fr-FR" dirty="0"/>
          </a:p>
        </p:txBody>
      </p:sp>
      <p:sp>
        <p:nvSpPr>
          <p:cNvPr id="3" name="Platshållare för innehåll 2">
            <a:extLst>
              <a:ext uri="{FF2B5EF4-FFF2-40B4-BE49-F238E27FC236}">
                <a16:creationId xmlns:a16="http://schemas.microsoft.com/office/drawing/2014/main" id="{42DB7849-D9DC-4758-A506-123C262003E7}"/>
              </a:ext>
            </a:extLst>
          </p:cNvPr>
          <p:cNvSpPr>
            <a:spLocks noGrp="1"/>
          </p:cNvSpPr>
          <p:nvPr>
            <p:ph idx="1"/>
          </p:nvPr>
        </p:nvSpPr>
        <p:spPr/>
        <p:txBody>
          <a:bodyPr>
            <a:normAutofit fontScale="92500"/>
          </a:bodyPr>
          <a:lstStyle/>
          <a:p>
            <a:r>
              <a:rPr lang="fr-FR" dirty="0"/>
              <a:t>« Sauf ces jours-là, je pouvais d’habitude, au contraire, lire tranquille. Mais l’interruption et le commentaire qui furent apportés une fois par une visite de Swann à la lecture que j’étais en train de faire du livre d’un auteur tout nouveau pour moi, Bergotte, eut cette conséquence que, pour longtemps, ce ne fut plus sur un mur décoré de fleurs violettes en quenouille, </a:t>
            </a:r>
            <a:r>
              <a:rPr lang="fr-FR" b="1" dirty="0"/>
              <a:t>mais sur un fond tout autre, devant le portail d’une cathédrale gothique, que se détacha désormais l’image d’une des femmes dont je rêvais</a:t>
            </a:r>
            <a:r>
              <a:rPr lang="fr-FR" dirty="0"/>
              <a:t> » (Proust 2022: 92)</a:t>
            </a:r>
          </a:p>
        </p:txBody>
      </p:sp>
      <p:sp>
        <p:nvSpPr>
          <p:cNvPr id="4" name="Platshållare för datum 3">
            <a:extLst>
              <a:ext uri="{FF2B5EF4-FFF2-40B4-BE49-F238E27FC236}">
                <a16:creationId xmlns:a16="http://schemas.microsoft.com/office/drawing/2014/main" id="{88CF9C1B-64E4-41CC-BF2E-AC4373557510}"/>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C167A7F3-CB29-4AC4-B5B5-BBCB3DEFDF2E}"/>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102410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A644E-1A4D-4395-9B8A-55EDD1E83B6D}"/>
              </a:ext>
            </a:extLst>
          </p:cNvPr>
          <p:cNvSpPr>
            <a:spLocks noGrp="1"/>
          </p:cNvSpPr>
          <p:nvPr>
            <p:ph type="title"/>
          </p:nvPr>
        </p:nvSpPr>
        <p:spPr/>
        <p:txBody>
          <a:bodyPr/>
          <a:lstStyle/>
          <a:p>
            <a:r>
              <a:rPr lang="sv-SE" dirty="0"/>
              <a:t>La cathédrale de l’écrivain Bergotte</a:t>
            </a:r>
            <a:endParaRPr lang="fr-FR" dirty="0"/>
          </a:p>
        </p:txBody>
      </p:sp>
      <p:sp>
        <p:nvSpPr>
          <p:cNvPr id="3" name="Platshållare för innehåll 2">
            <a:extLst>
              <a:ext uri="{FF2B5EF4-FFF2-40B4-BE49-F238E27FC236}">
                <a16:creationId xmlns:a16="http://schemas.microsoft.com/office/drawing/2014/main" id="{5943415A-255A-447D-8E97-7ACDC4DC2215}"/>
              </a:ext>
            </a:extLst>
          </p:cNvPr>
          <p:cNvSpPr>
            <a:spLocks noGrp="1"/>
          </p:cNvSpPr>
          <p:nvPr>
            <p:ph idx="1"/>
          </p:nvPr>
        </p:nvSpPr>
        <p:spPr/>
        <p:txBody>
          <a:bodyPr>
            <a:normAutofit fontScale="62500" lnSpcReduction="20000"/>
          </a:bodyPr>
          <a:lstStyle/>
          <a:p>
            <a:r>
              <a:rPr lang="fr-FR" dirty="0"/>
              <a:t>« Puis je remarquai les expressions rares, presque archaïques qu’il aimait employer à certains moments où un flot caché d’harmonie, un prélude intérieur, soulevait son style ; et c’était aussi à ces moments-là qu’il se mettait à parler du « vain songe de la vie », de « l’inépuisable torrent des belles apparences », du « tourment stérile et délicieux de comprendre et d’aimer », des </a:t>
            </a:r>
            <a:r>
              <a:rPr lang="fr-FR" b="1" dirty="0"/>
              <a:t>« émouvantes effigies qui anoblissent à jamais la façade vénérable et charmante des cathédrales », </a:t>
            </a:r>
            <a:r>
              <a:rPr lang="fr-FR" dirty="0"/>
              <a:t>qu’il exprimait toute une philosophie nouvelle pour moi par de merveilleuses images dont on aurait dit que c’était elles qui avaient éveillé ce chant de harpes qui s’élevait alors et à l’accompagnement duquel elles donnaient quelque chose de sublime » (Proust 2022: 96)</a:t>
            </a:r>
          </a:p>
        </p:txBody>
      </p:sp>
      <p:sp>
        <p:nvSpPr>
          <p:cNvPr id="4" name="Platshållare för datum 3">
            <a:extLst>
              <a:ext uri="{FF2B5EF4-FFF2-40B4-BE49-F238E27FC236}">
                <a16:creationId xmlns:a16="http://schemas.microsoft.com/office/drawing/2014/main" id="{62CEB2CE-29EA-41B2-A5F1-60E21F8B30DA}"/>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13943930-AF02-44F2-81D4-ECE90D120BCF}"/>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320578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43322-BACD-4B5F-A2A1-AC3BB7B05643}"/>
              </a:ext>
            </a:extLst>
          </p:cNvPr>
          <p:cNvSpPr>
            <a:spLocks noGrp="1"/>
          </p:cNvSpPr>
          <p:nvPr>
            <p:ph type="title"/>
          </p:nvPr>
        </p:nvSpPr>
        <p:spPr/>
        <p:txBody>
          <a:bodyPr/>
          <a:lstStyle/>
          <a:p>
            <a:r>
              <a:rPr lang="sv-SE" dirty="0"/>
              <a:t>Les cathédrales de Bergotte</a:t>
            </a:r>
            <a:endParaRPr lang="fr-FR" dirty="0"/>
          </a:p>
        </p:txBody>
      </p:sp>
      <p:sp>
        <p:nvSpPr>
          <p:cNvPr id="3" name="Platshållare för innehåll 2">
            <a:extLst>
              <a:ext uri="{FF2B5EF4-FFF2-40B4-BE49-F238E27FC236}">
                <a16:creationId xmlns:a16="http://schemas.microsoft.com/office/drawing/2014/main" id="{06D514F2-D150-48AB-9137-827AB2D44E71}"/>
              </a:ext>
            </a:extLst>
          </p:cNvPr>
          <p:cNvSpPr>
            <a:spLocks noGrp="1"/>
          </p:cNvSpPr>
          <p:nvPr>
            <p:ph idx="1"/>
          </p:nvPr>
        </p:nvSpPr>
        <p:spPr/>
        <p:txBody>
          <a:bodyPr>
            <a:normAutofit fontScale="92500"/>
          </a:bodyPr>
          <a:lstStyle/>
          <a:p>
            <a:r>
              <a:rPr lang="fr-FR" dirty="0"/>
              <a:t>« Car dans les livres qui suivirent, s’il avait rencontré quelque grande vérité, ou le nom d’une célèbre cathédrale, il interrompait son récit et dans une invocation, une apostrophe, une longue prière, il donnait un libre cours à ces effluves qui dans ses premiers ouvrages restaient intérieurs à sa prose, décelés seulement alors par les ondulations de la surface, plus douces peut-être encore, plus harmonieuses quand elles étaient ainsi voilées et qu’on n’aurait pu indiquer d’une manière précise où naissait, où expirait leur murmure » (Proust 2022: 97)</a:t>
            </a:r>
          </a:p>
        </p:txBody>
      </p:sp>
      <p:sp>
        <p:nvSpPr>
          <p:cNvPr id="4" name="Platshållare för datum 3">
            <a:extLst>
              <a:ext uri="{FF2B5EF4-FFF2-40B4-BE49-F238E27FC236}">
                <a16:creationId xmlns:a16="http://schemas.microsoft.com/office/drawing/2014/main" id="{CCE7948A-1ED5-4E61-8E51-4ECDE664A92B}"/>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8A23BFC9-9A04-4014-8892-BDBC8DA62FC3}"/>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152567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5A3C8F-169B-471F-9FAA-FC6C371D0E3C}"/>
              </a:ext>
            </a:extLst>
          </p:cNvPr>
          <p:cNvSpPr>
            <a:spLocks noGrp="1"/>
          </p:cNvSpPr>
          <p:nvPr>
            <p:ph type="title"/>
          </p:nvPr>
        </p:nvSpPr>
        <p:spPr/>
        <p:txBody>
          <a:bodyPr/>
          <a:lstStyle/>
          <a:p>
            <a:r>
              <a:rPr lang="sv-SE" dirty="0"/>
              <a:t>Les cathédrales de Bergotte</a:t>
            </a:r>
            <a:endParaRPr lang="fr-FR" dirty="0"/>
          </a:p>
        </p:txBody>
      </p:sp>
      <p:sp>
        <p:nvSpPr>
          <p:cNvPr id="3" name="Platshållare för innehåll 2">
            <a:extLst>
              <a:ext uri="{FF2B5EF4-FFF2-40B4-BE49-F238E27FC236}">
                <a16:creationId xmlns:a16="http://schemas.microsoft.com/office/drawing/2014/main" id="{E1CF8DC1-2161-43EA-A5E8-3AD583BE6A30}"/>
              </a:ext>
            </a:extLst>
          </p:cNvPr>
          <p:cNvSpPr>
            <a:spLocks noGrp="1"/>
          </p:cNvSpPr>
          <p:nvPr>
            <p:ph idx="1"/>
          </p:nvPr>
        </p:nvSpPr>
        <p:spPr/>
        <p:txBody>
          <a:bodyPr/>
          <a:lstStyle/>
          <a:p>
            <a:r>
              <a:rPr lang="fr-FR" dirty="0"/>
              <a:t>« Est-ce qu’il y a des ouvrages de Bergotte où il ait parlé de la Berma ? demandai-je à M. Swann. — Je crois dans sa petite plaquette sur Racine, mais elle doit être épuisée. Il y a peut-être eu cependant une réimpression. Je m’informerai. Je peux d’ailleurs demander à Bergotte tout ce que vous voulez, il n’y a pas de semaine dans l’année où il ne dîne à la maison. C’est le grand ami de ma fille. </a:t>
            </a:r>
            <a:r>
              <a:rPr lang="fr-FR" b="1" dirty="0"/>
              <a:t>Ils vont ensemble visiter les vieilles villes, les cathédrales, les châteaux </a:t>
            </a:r>
            <a:r>
              <a:rPr lang="fr-FR" dirty="0"/>
              <a:t>» (Proust 2022: 101).</a:t>
            </a:r>
          </a:p>
        </p:txBody>
      </p:sp>
      <p:sp>
        <p:nvSpPr>
          <p:cNvPr id="4" name="Platshållare för datum 3">
            <a:extLst>
              <a:ext uri="{FF2B5EF4-FFF2-40B4-BE49-F238E27FC236}">
                <a16:creationId xmlns:a16="http://schemas.microsoft.com/office/drawing/2014/main" id="{8067652B-7292-4ADC-8202-DF70E43CAA49}"/>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1890FA71-4E8D-49D1-8ED3-0256DD8B4899}"/>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79317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E74B6C-51B2-4BD1-BB6D-012E414B1FA6}"/>
              </a:ext>
            </a:extLst>
          </p:cNvPr>
          <p:cNvSpPr>
            <a:spLocks noGrp="1"/>
          </p:cNvSpPr>
          <p:nvPr>
            <p:ph type="title"/>
          </p:nvPr>
        </p:nvSpPr>
        <p:spPr/>
        <p:txBody>
          <a:bodyPr>
            <a:normAutofit fontScale="90000"/>
          </a:bodyPr>
          <a:lstStyle/>
          <a:p>
            <a:r>
              <a:rPr lang="sv-SE" dirty="0"/>
              <a:t>La cathédrale comme sacralisation d’un espace amoureux</a:t>
            </a:r>
            <a:endParaRPr lang="fr-FR" dirty="0"/>
          </a:p>
        </p:txBody>
      </p:sp>
      <p:sp>
        <p:nvSpPr>
          <p:cNvPr id="3" name="Platshållare för innehåll 2">
            <a:extLst>
              <a:ext uri="{FF2B5EF4-FFF2-40B4-BE49-F238E27FC236}">
                <a16:creationId xmlns:a16="http://schemas.microsoft.com/office/drawing/2014/main" id="{63FD2C62-F15A-4E14-9B96-6FC2456E43F7}"/>
              </a:ext>
            </a:extLst>
          </p:cNvPr>
          <p:cNvSpPr>
            <a:spLocks noGrp="1"/>
          </p:cNvSpPr>
          <p:nvPr>
            <p:ph idx="1"/>
          </p:nvPr>
        </p:nvSpPr>
        <p:spPr/>
        <p:txBody>
          <a:bodyPr>
            <a:normAutofit fontScale="77500" lnSpcReduction="20000"/>
          </a:bodyPr>
          <a:lstStyle/>
          <a:p>
            <a:r>
              <a:rPr lang="fr-FR" dirty="0"/>
              <a:t>« Le plus souvent maintenant quand je pensais à elle, je la voyais devant </a:t>
            </a:r>
            <a:r>
              <a:rPr lang="fr-FR" b="1" dirty="0"/>
              <a:t>le porche d’une cathédrale</a:t>
            </a:r>
            <a:r>
              <a:rPr lang="fr-FR" dirty="0"/>
              <a:t>, m’expliquant la signification des </a:t>
            </a:r>
            <a:r>
              <a:rPr lang="fr-FR" b="1" dirty="0"/>
              <a:t>statues</a:t>
            </a:r>
            <a:r>
              <a:rPr lang="fr-FR" dirty="0"/>
              <a:t>, et, avec un sourire qui disait du bien de moi, me présentant comme son ami, à Bergotte » (Proust 2022: 102).</a:t>
            </a:r>
          </a:p>
          <a:p>
            <a:r>
              <a:rPr lang="fr-FR" dirty="0"/>
              <a:t>« Et toujours le charme de toutes les idées que faisaient naître en moi les cathédrales » (Proust 2022: 102) « Mais Gilberte elle-même, ne l'avais-je pas aimée surtout parce qu'elle m'était apparue nimbée par cette auréole d'être l'amie de Bergotte, d'aller visiter avec lui les cathédrales ? » (Proust 2022: 762)</a:t>
            </a:r>
          </a:p>
        </p:txBody>
      </p:sp>
      <p:sp>
        <p:nvSpPr>
          <p:cNvPr id="4" name="Platshållare för datum 3">
            <a:extLst>
              <a:ext uri="{FF2B5EF4-FFF2-40B4-BE49-F238E27FC236}">
                <a16:creationId xmlns:a16="http://schemas.microsoft.com/office/drawing/2014/main" id="{82050FA3-2816-4B3D-9AA8-5DE1C58E8135}"/>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E9B8A955-F421-44DB-9CA5-BBD9749F7422}"/>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159243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DBBB5-1579-4463-A658-FD7D09F99E0D}"/>
              </a:ext>
            </a:extLst>
          </p:cNvPr>
          <p:cNvSpPr>
            <a:spLocks noGrp="1"/>
          </p:cNvSpPr>
          <p:nvPr>
            <p:ph type="title"/>
          </p:nvPr>
        </p:nvSpPr>
        <p:spPr/>
        <p:txBody>
          <a:bodyPr/>
          <a:lstStyle/>
          <a:p>
            <a:r>
              <a:rPr lang="sv-SE" dirty="0"/>
              <a:t>Introduction</a:t>
            </a:r>
            <a:endParaRPr lang="fr-FR" dirty="0"/>
          </a:p>
        </p:txBody>
      </p:sp>
      <p:sp>
        <p:nvSpPr>
          <p:cNvPr id="3" name="Platshållare för innehåll 2">
            <a:extLst>
              <a:ext uri="{FF2B5EF4-FFF2-40B4-BE49-F238E27FC236}">
                <a16:creationId xmlns:a16="http://schemas.microsoft.com/office/drawing/2014/main" id="{65C18ABC-5D67-4CB5-BB58-8BF6F9B5EB17}"/>
              </a:ext>
            </a:extLst>
          </p:cNvPr>
          <p:cNvSpPr>
            <a:spLocks noGrp="1"/>
          </p:cNvSpPr>
          <p:nvPr>
            <p:ph idx="1"/>
          </p:nvPr>
        </p:nvSpPr>
        <p:spPr/>
        <p:txBody>
          <a:bodyPr/>
          <a:lstStyle/>
          <a:p>
            <a:pPr marL="0" indent="0">
              <a:buNone/>
            </a:pPr>
            <a:r>
              <a:rPr lang="sv-SE" dirty="0"/>
              <a:t> « Ai relu des </a:t>
            </a:r>
            <a:r>
              <a:rPr lang="sv-SE" b="1" dirty="0"/>
              <a:t>pages de Proust</a:t>
            </a:r>
            <a:r>
              <a:rPr lang="sv-SE" dirty="0"/>
              <a:t>. À merveille. </a:t>
            </a:r>
            <a:r>
              <a:rPr lang="fr-FR" dirty="0"/>
              <a:t>Ce n'est peut-être pas une lecture très indiquée quand soi-même, on a la plume à la main. Il fait très chaud, à la veille du 26 juillet » (</a:t>
            </a:r>
            <a:r>
              <a:rPr lang="fr-FR" b="1" dirty="0"/>
              <a:t>Depestre</a:t>
            </a:r>
            <a:r>
              <a:rPr lang="fr-FR" dirty="0"/>
              <a:t> 1970: 154)</a:t>
            </a:r>
          </a:p>
          <a:p>
            <a:pPr marL="0" indent="0">
              <a:buNone/>
            </a:pPr>
            <a:r>
              <a:rPr lang="fr-FR" dirty="0"/>
              <a:t>« La cigarette est </a:t>
            </a:r>
            <a:r>
              <a:rPr lang="fr-FR" b="1" dirty="0"/>
              <a:t>ma madeleine de Proust</a:t>
            </a:r>
            <a:r>
              <a:rPr lang="fr-FR" dirty="0"/>
              <a:t>. Parfois, j'aime en sortir une de son paquet juste pour en respirer l'odeur, sans la fumer, ça me rassure. Un paquet me dure six jours environ. J'en donne souvent à des SDF, parfois à mes amants; toujours comme un privilège que je leur octroie » (</a:t>
            </a:r>
            <a:r>
              <a:rPr lang="fr-FR" b="1" dirty="0"/>
              <a:t>Bouherrafa</a:t>
            </a:r>
            <a:r>
              <a:rPr lang="fr-FR" dirty="0"/>
              <a:t> 2019: 43)</a:t>
            </a:r>
          </a:p>
        </p:txBody>
      </p:sp>
      <p:sp>
        <p:nvSpPr>
          <p:cNvPr id="4" name="Platshållare för datum 3">
            <a:extLst>
              <a:ext uri="{FF2B5EF4-FFF2-40B4-BE49-F238E27FC236}">
                <a16:creationId xmlns:a16="http://schemas.microsoft.com/office/drawing/2014/main" id="{45BEEC1E-14CA-47D5-963E-C387562BFDC9}"/>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DD88CD33-A439-4ED9-9690-56BF212822C5}"/>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96738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56133-9D3D-4944-BDBA-3FA1DF6B922F}"/>
              </a:ext>
            </a:extLst>
          </p:cNvPr>
          <p:cNvSpPr>
            <a:spLocks noGrp="1"/>
          </p:cNvSpPr>
          <p:nvPr>
            <p:ph type="title"/>
          </p:nvPr>
        </p:nvSpPr>
        <p:spPr/>
        <p:txBody>
          <a:bodyPr/>
          <a:lstStyle/>
          <a:p>
            <a:r>
              <a:rPr lang="sv-SE" dirty="0"/>
              <a:t>La cathédrale comme abri intime</a:t>
            </a:r>
            <a:endParaRPr lang="fr-FR" dirty="0"/>
          </a:p>
        </p:txBody>
      </p:sp>
      <p:sp>
        <p:nvSpPr>
          <p:cNvPr id="3" name="Platshållare för innehåll 2">
            <a:extLst>
              <a:ext uri="{FF2B5EF4-FFF2-40B4-BE49-F238E27FC236}">
                <a16:creationId xmlns:a16="http://schemas.microsoft.com/office/drawing/2014/main" id="{2D7AFD78-1A77-46F0-A64D-E10D8A1D3046}"/>
              </a:ext>
            </a:extLst>
          </p:cNvPr>
          <p:cNvSpPr>
            <a:spLocks noGrp="1"/>
          </p:cNvSpPr>
          <p:nvPr>
            <p:ph idx="1"/>
          </p:nvPr>
        </p:nvSpPr>
        <p:spPr/>
        <p:txBody>
          <a:bodyPr/>
          <a:lstStyle/>
          <a:p>
            <a:r>
              <a:rPr lang="fr-FR" dirty="0"/>
              <a:t>« Le départ de Mlle Swann qui — en m’ôtant la chance terrible de la voir apparaître dans une allée, d’être connu et méprisé par la petite fille privilégiée qui </a:t>
            </a:r>
            <a:r>
              <a:rPr lang="fr-FR" b="1" dirty="0"/>
              <a:t>avait Bergotte pour ami et allait avec lui visiter des cathédrales </a:t>
            </a:r>
            <a:r>
              <a:rPr lang="fr-FR" dirty="0"/>
              <a:t>— me rendait la contemplation de Tansonville indifférente la première fois où elle m’était permise » (Proust 2022: 137)</a:t>
            </a:r>
          </a:p>
        </p:txBody>
      </p:sp>
      <p:sp>
        <p:nvSpPr>
          <p:cNvPr id="4" name="Platshållare för datum 3">
            <a:extLst>
              <a:ext uri="{FF2B5EF4-FFF2-40B4-BE49-F238E27FC236}">
                <a16:creationId xmlns:a16="http://schemas.microsoft.com/office/drawing/2014/main" id="{246F571A-1DE2-4010-AE0A-AB6A540F44E6}"/>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9B8A5E00-E338-4CA2-8589-D2888CC3C0C8}"/>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59761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BC93F8-ADD8-4B7E-8448-B27D78E39F0C}"/>
              </a:ext>
            </a:extLst>
          </p:cNvPr>
          <p:cNvSpPr>
            <a:spLocks noGrp="1"/>
          </p:cNvSpPr>
          <p:nvPr>
            <p:ph type="title"/>
          </p:nvPr>
        </p:nvSpPr>
        <p:spPr/>
        <p:txBody>
          <a:bodyPr/>
          <a:lstStyle/>
          <a:p>
            <a:r>
              <a:rPr lang="sv-SE" dirty="0"/>
              <a:t>La cathédrale ou la hiérarchie des générations</a:t>
            </a:r>
            <a:endParaRPr lang="fr-FR" dirty="0"/>
          </a:p>
        </p:txBody>
      </p:sp>
      <p:sp>
        <p:nvSpPr>
          <p:cNvPr id="3" name="Platshållare för innehåll 2">
            <a:extLst>
              <a:ext uri="{FF2B5EF4-FFF2-40B4-BE49-F238E27FC236}">
                <a16:creationId xmlns:a16="http://schemas.microsoft.com/office/drawing/2014/main" id="{66222248-B8D8-465A-A42F-14FEAF6328AF}"/>
              </a:ext>
            </a:extLst>
          </p:cNvPr>
          <p:cNvSpPr>
            <a:spLocks noGrp="1"/>
          </p:cNvSpPr>
          <p:nvPr>
            <p:ph idx="1"/>
          </p:nvPr>
        </p:nvSpPr>
        <p:spPr/>
        <p:txBody>
          <a:bodyPr/>
          <a:lstStyle/>
          <a:p>
            <a:r>
              <a:rPr lang="fr-FR" dirty="0"/>
              <a:t>« Mais on ne trouve jamais aussi hauts qu'on avait espéré une </a:t>
            </a:r>
            <a:r>
              <a:rPr lang="fr-FR" b="1" dirty="0"/>
              <a:t>cathédrale, une vague dans la tempête</a:t>
            </a:r>
            <a:r>
              <a:rPr lang="fr-FR" dirty="0"/>
              <a:t>, le bond d'un danseur ; après ces valets de pied en livrée, pareils aux figurants dont le cortège, au théâtre, prépare, et par là même diminue </a:t>
            </a:r>
            <a:r>
              <a:rPr lang="fr-FR" b="1" dirty="0"/>
              <a:t>l'apparition finale de la reine</a:t>
            </a:r>
            <a:r>
              <a:rPr lang="fr-FR" dirty="0"/>
              <a:t>, Mme Swann entrant furtivement en petit paletot de loutre, sa voilette baissée sur un nez rougi par le froid, ne tenait pas les promesses prodiguées dans l'attente à mon imagination » (Proust 2022: 507).</a:t>
            </a:r>
          </a:p>
        </p:txBody>
      </p:sp>
      <p:sp>
        <p:nvSpPr>
          <p:cNvPr id="4" name="Platshållare för datum 3">
            <a:extLst>
              <a:ext uri="{FF2B5EF4-FFF2-40B4-BE49-F238E27FC236}">
                <a16:creationId xmlns:a16="http://schemas.microsoft.com/office/drawing/2014/main" id="{A780AF6A-DD28-4173-8053-DC8D68A1987F}"/>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01478498-0817-47EC-919C-7D208BFB3FF0}"/>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308930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DDF9A-C99B-4109-B836-6E54EB4D6548}"/>
              </a:ext>
            </a:extLst>
          </p:cNvPr>
          <p:cNvSpPr>
            <a:spLocks noGrp="1"/>
          </p:cNvSpPr>
          <p:nvPr>
            <p:ph type="title"/>
          </p:nvPr>
        </p:nvSpPr>
        <p:spPr/>
        <p:txBody>
          <a:bodyPr>
            <a:normAutofit fontScale="90000"/>
          </a:bodyPr>
          <a:lstStyle/>
          <a:p>
            <a:r>
              <a:rPr lang="sv-SE" dirty="0"/>
              <a:t>Sentiment de majesté – Mme Swann /Melle Swann</a:t>
            </a:r>
            <a:endParaRPr lang="fr-FR" dirty="0"/>
          </a:p>
        </p:txBody>
      </p:sp>
      <p:sp>
        <p:nvSpPr>
          <p:cNvPr id="3" name="Platshållare för innehåll 2">
            <a:extLst>
              <a:ext uri="{FF2B5EF4-FFF2-40B4-BE49-F238E27FC236}">
                <a16:creationId xmlns:a16="http://schemas.microsoft.com/office/drawing/2014/main" id="{9C73020A-DFDD-4B79-A02B-8D9CAC4D8C11}"/>
              </a:ext>
            </a:extLst>
          </p:cNvPr>
          <p:cNvSpPr>
            <a:spLocks noGrp="1"/>
          </p:cNvSpPr>
          <p:nvPr>
            <p:ph idx="1"/>
          </p:nvPr>
        </p:nvSpPr>
        <p:spPr/>
        <p:txBody>
          <a:bodyPr>
            <a:normAutofit fontScale="85000" lnSpcReduction="10000"/>
          </a:bodyPr>
          <a:lstStyle/>
          <a:p>
            <a:r>
              <a:rPr lang="fr-FR" dirty="0"/>
              <a:t>« comme ces </a:t>
            </a:r>
            <a:r>
              <a:rPr lang="fr-FR" b="1" dirty="0"/>
              <a:t>sculptures gothiques </a:t>
            </a:r>
            <a:r>
              <a:rPr lang="fr-FR" dirty="0"/>
              <a:t>d'une cathédrale dissimulées au revers d'une balustrade à quatre-vingts pieds de hauteur, aussi parfaites que les bas-reliefs du grand porche mais que personne n'avait jamais vues avant qu'au hasard d'un voyage » (Proust 2022: 613)</a:t>
            </a:r>
          </a:p>
          <a:p>
            <a:r>
              <a:rPr lang="fr-FR" dirty="0"/>
              <a:t>Proximité entre Méséglise et la cathédrale. Méséglise est en train de devenir cathédrale. « Je reprenais mon chemin, et souvent dans la ruelle noire qui passe devant la cathédrale, comme jadis dans le chemin de Méséglise, la force de mon désir m'arrêtait » (Proust 2022: 995)</a:t>
            </a:r>
          </a:p>
        </p:txBody>
      </p:sp>
      <p:sp>
        <p:nvSpPr>
          <p:cNvPr id="4" name="Platshållare för datum 3">
            <a:extLst>
              <a:ext uri="{FF2B5EF4-FFF2-40B4-BE49-F238E27FC236}">
                <a16:creationId xmlns:a16="http://schemas.microsoft.com/office/drawing/2014/main" id="{7EDBFC74-3A2A-40FB-9357-D56E16DE4D04}"/>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4168C73F-E7C1-4277-B784-2FBF50C73F7A}"/>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324238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4BEC8-EEA6-4BAB-AF6D-219C41F1F331}"/>
              </a:ext>
            </a:extLst>
          </p:cNvPr>
          <p:cNvSpPr>
            <a:spLocks noGrp="1"/>
          </p:cNvSpPr>
          <p:nvPr>
            <p:ph type="title"/>
          </p:nvPr>
        </p:nvSpPr>
        <p:spPr/>
        <p:txBody>
          <a:bodyPr/>
          <a:lstStyle/>
          <a:p>
            <a:r>
              <a:rPr lang="sv-SE" dirty="0"/>
              <a:t>La cathédrale comme espace privilégié</a:t>
            </a:r>
            <a:endParaRPr lang="fr-FR" dirty="0"/>
          </a:p>
        </p:txBody>
      </p:sp>
      <p:sp>
        <p:nvSpPr>
          <p:cNvPr id="3" name="Platshållare för innehåll 2">
            <a:extLst>
              <a:ext uri="{FF2B5EF4-FFF2-40B4-BE49-F238E27FC236}">
                <a16:creationId xmlns:a16="http://schemas.microsoft.com/office/drawing/2014/main" id="{902B7183-0A21-4F3A-AF7A-FAF6FD5A4387}"/>
              </a:ext>
            </a:extLst>
          </p:cNvPr>
          <p:cNvSpPr>
            <a:spLocks noGrp="1"/>
          </p:cNvSpPr>
          <p:nvPr>
            <p:ph idx="1"/>
          </p:nvPr>
        </p:nvSpPr>
        <p:spPr/>
        <p:txBody>
          <a:bodyPr/>
          <a:lstStyle/>
          <a:p>
            <a:r>
              <a:rPr lang="fr-FR" dirty="0"/>
              <a:t>À propos du portefeuille financier de son père (discussion sur les titres de propriété, les investissements en bourse)</a:t>
            </a:r>
          </a:p>
          <a:p>
            <a:r>
              <a:rPr lang="fr-FR" dirty="0"/>
              <a:t>« Leur vue me charma ; </a:t>
            </a:r>
            <a:r>
              <a:rPr lang="fr-FR" b="1" dirty="0"/>
              <a:t>ils étaient enjolivés de flèches de cathédrales et de figures allégoriques comme certaines vieilles publications romantiques que j'avais feuilletées autrefois</a:t>
            </a:r>
            <a:r>
              <a:rPr lang="fr-FR" dirty="0"/>
              <a:t>. Tout ce qui est d'un même temps se ressemble  » (Proust 2022: 436)</a:t>
            </a:r>
          </a:p>
        </p:txBody>
      </p:sp>
      <p:sp>
        <p:nvSpPr>
          <p:cNvPr id="4" name="Platshållare för datum 3">
            <a:extLst>
              <a:ext uri="{FF2B5EF4-FFF2-40B4-BE49-F238E27FC236}">
                <a16:creationId xmlns:a16="http://schemas.microsoft.com/office/drawing/2014/main" id="{3C9F19B0-0DED-4CBD-85D9-94ED840012F1}"/>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82416D35-8F3B-4634-BEC4-3A56B309AE6B}"/>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142895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8598AB-0D9B-4DF4-A6A8-0908A0DFC168}"/>
              </a:ext>
            </a:extLst>
          </p:cNvPr>
          <p:cNvSpPr>
            <a:spLocks noGrp="1"/>
          </p:cNvSpPr>
          <p:nvPr>
            <p:ph type="title"/>
          </p:nvPr>
        </p:nvSpPr>
        <p:spPr/>
        <p:txBody>
          <a:bodyPr/>
          <a:lstStyle/>
          <a:p>
            <a:r>
              <a:rPr lang="sv-SE" dirty="0"/>
              <a:t>Pérégrination visuelle : le tour des clochers</a:t>
            </a:r>
            <a:endParaRPr lang="fr-FR" dirty="0"/>
          </a:p>
        </p:txBody>
      </p:sp>
      <p:sp>
        <p:nvSpPr>
          <p:cNvPr id="3" name="Platshållare för innehåll 2">
            <a:extLst>
              <a:ext uri="{FF2B5EF4-FFF2-40B4-BE49-F238E27FC236}">
                <a16:creationId xmlns:a16="http://schemas.microsoft.com/office/drawing/2014/main" id="{48439821-6CB1-4655-9619-4921080EDB5C}"/>
              </a:ext>
            </a:extLst>
          </p:cNvPr>
          <p:cNvSpPr>
            <a:spLocks noGrp="1"/>
          </p:cNvSpPr>
          <p:nvPr>
            <p:ph idx="1"/>
          </p:nvPr>
        </p:nvSpPr>
        <p:spPr/>
        <p:txBody>
          <a:bodyPr>
            <a:normAutofit fontScale="85000" lnSpcReduction="10000"/>
          </a:bodyPr>
          <a:lstStyle/>
          <a:p>
            <a:r>
              <a:rPr lang="fr-FR" dirty="0"/>
              <a:t>« ce train d’une heure vingt-deux dans lequel j’étais monté tant de fois en imagination, j’aurais voulu m’arrêter de préférence dans les villes les plus belles ; mais j’avais beau les comparer, comment choisir plus qu’entre des êtres individuels, qui ne sont pas interchangeables, entre Bayeux si haute dans sa noble dentelle rougeâtre et dont le faîte était illuminé par le vieil or de sa dernière syllabe ; </a:t>
            </a:r>
            <a:r>
              <a:rPr lang="fr-FR" b="1" dirty="0"/>
              <a:t>Vitré dont l’accent aigu losangeait de bois noir le vitrage ancien </a:t>
            </a:r>
            <a:r>
              <a:rPr lang="fr-FR" dirty="0"/>
              <a:t>; le doux </a:t>
            </a:r>
            <a:r>
              <a:rPr lang="fr-FR" b="1" dirty="0"/>
              <a:t>Lamballe</a:t>
            </a:r>
            <a:r>
              <a:rPr lang="fr-FR" dirty="0"/>
              <a:t> qui, dans son blanc, va du jaune coquille d’œuf au gris perle  » (Proust 2022: 373)</a:t>
            </a:r>
          </a:p>
        </p:txBody>
      </p:sp>
      <p:sp>
        <p:nvSpPr>
          <p:cNvPr id="4" name="Platshållare för datum 3">
            <a:extLst>
              <a:ext uri="{FF2B5EF4-FFF2-40B4-BE49-F238E27FC236}">
                <a16:creationId xmlns:a16="http://schemas.microsoft.com/office/drawing/2014/main" id="{F13717AF-7066-4348-A0E1-A29865DD6833}"/>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A41F2A93-5199-4F62-83D7-CC47BB8C4ADB}"/>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16811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F8A14C-A1E4-4115-9FE3-755A644CFA83}"/>
              </a:ext>
            </a:extLst>
          </p:cNvPr>
          <p:cNvSpPr>
            <a:spLocks noGrp="1"/>
          </p:cNvSpPr>
          <p:nvPr>
            <p:ph type="title"/>
          </p:nvPr>
        </p:nvSpPr>
        <p:spPr>
          <a:xfrm>
            <a:off x="1056000" y="1268760"/>
            <a:ext cx="9134400" cy="936104"/>
          </a:xfrm>
        </p:spPr>
        <p:txBody>
          <a:bodyPr>
            <a:normAutofit/>
          </a:bodyPr>
          <a:lstStyle/>
          <a:p>
            <a:r>
              <a:rPr lang="sv-SE" dirty="0"/>
              <a:t>Le son des cathédrales normandes</a:t>
            </a:r>
            <a:endParaRPr lang="fr-FR" dirty="0"/>
          </a:p>
        </p:txBody>
      </p:sp>
      <p:sp>
        <p:nvSpPr>
          <p:cNvPr id="3" name="Platshållare för innehåll 2">
            <a:extLst>
              <a:ext uri="{FF2B5EF4-FFF2-40B4-BE49-F238E27FC236}">
                <a16:creationId xmlns:a16="http://schemas.microsoft.com/office/drawing/2014/main" id="{AF4E361F-F41C-4989-BFE0-9EE77CB7103F}"/>
              </a:ext>
            </a:extLst>
          </p:cNvPr>
          <p:cNvSpPr>
            <a:spLocks noGrp="1"/>
          </p:cNvSpPr>
          <p:nvPr>
            <p:ph idx="1"/>
          </p:nvPr>
        </p:nvSpPr>
        <p:spPr>
          <a:xfrm>
            <a:off x="1056000" y="2276872"/>
            <a:ext cx="9134400" cy="3745928"/>
          </a:xfrm>
        </p:spPr>
        <p:txBody>
          <a:bodyPr>
            <a:normAutofit fontScale="85000" lnSpcReduction="10000"/>
          </a:bodyPr>
          <a:lstStyle/>
          <a:p>
            <a:r>
              <a:rPr lang="fr-FR" dirty="0"/>
              <a:t> « </a:t>
            </a:r>
            <a:r>
              <a:rPr lang="fr-FR" b="1" dirty="0"/>
              <a:t>Coutances</a:t>
            </a:r>
            <a:r>
              <a:rPr lang="fr-FR" dirty="0"/>
              <a:t>, </a:t>
            </a:r>
            <a:r>
              <a:rPr lang="fr-FR" b="1" dirty="0"/>
              <a:t>cathédrale normande</a:t>
            </a:r>
            <a:r>
              <a:rPr lang="fr-FR" dirty="0"/>
              <a:t>, que sa diphtongue finale, grasse et jaunissante, couronne par une tour de beurre ; </a:t>
            </a:r>
            <a:r>
              <a:rPr lang="fr-FR" b="1" dirty="0"/>
              <a:t>Lannion</a:t>
            </a:r>
            <a:r>
              <a:rPr lang="fr-FR" dirty="0"/>
              <a:t> avec le bruit, dans son silence villageois, du coche suivi de la mouche ; </a:t>
            </a:r>
            <a:r>
              <a:rPr lang="fr-FR" b="1" dirty="0"/>
              <a:t>Questambert, Pontorson</a:t>
            </a:r>
            <a:r>
              <a:rPr lang="fr-FR" dirty="0"/>
              <a:t>, risibles et naïfs, plumes blanches et becs jaunes éparpillés sur la route de ces lieux fluviatiles et poétiques ; </a:t>
            </a:r>
            <a:r>
              <a:rPr lang="fr-FR" b="1" dirty="0"/>
              <a:t>Benodet</a:t>
            </a:r>
            <a:r>
              <a:rPr lang="fr-FR" dirty="0"/>
              <a:t>, nom à peine amarré que semble vouloir entraîner la rivière au milieu de ses algues ; </a:t>
            </a:r>
            <a:r>
              <a:rPr lang="fr-FR" b="1" dirty="0"/>
              <a:t>Pont-Aven</a:t>
            </a:r>
            <a:r>
              <a:rPr lang="fr-FR" dirty="0"/>
              <a:t>, envolée blanche et rose de l’aile d’une coiffe légère qui se reflète en tremblant dans une eau verdie de canal ; </a:t>
            </a:r>
            <a:r>
              <a:rPr lang="fr-FR" b="1" dirty="0"/>
              <a:t>Quimperlé</a:t>
            </a:r>
            <a:r>
              <a:rPr lang="fr-FR" dirty="0"/>
              <a:t>, lui, mieux attaché et, depuis le moyen âge, entre les ruisseaux dont il gazouille et s’emperle en une grisaille pareille à celle que dessinent, à travers les toiles d’araignées d’une verrière, les rayons de soleil changés en pointes émoussées d’argent bruni » (Proust 2022: 373).</a:t>
            </a:r>
          </a:p>
        </p:txBody>
      </p:sp>
      <p:sp>
        <p:nvSpPr>
          <p:cNvPr id="4" name="Platshållare för datum 3">
            <a:extLst>
              <a:ext uri="{FF2B5EF4-FFF2-40B4-BE49-F238E27FC236}">
                <a16:creationId xmlns:a16="http://schemas.microsoft.com/office/drawing/2014/main" id="{B86E67BA-A8A9-49E0-9490-2CDCBF005A97}"/>
              </a:ext>
            </a:extLst>
          </p:cNvPr>
          <p:cNvSpPr>
            <a:spLocks noGrp="1"/>
          </p:cNvSpPr>
          <p:nvPr>
            <p:ph type="dt" sz="half" idx="10"/>
          </p:nvPr>
        </p:nvSpPr>
        <p:spPr/>
        <p:txBody>
          <a:bodyPr/>
          <a:lstStyle/>
          <a:p>
            <a:fld id="{193F8D70-F8EA-40C8-B327-D531AB364F3C}" type="datetime1">
              <a:rPr lang="sv-SE" smtClean="0"/>
              <a:pPr/>
              <a:t>2023-11-24</a:t>
            </a:fld>
            <a:endParaRPr lang="sv-SE" dirty="0"/>
          </a:p>
        </p:txBody>
      </p:sp>
      <p:sp>
        <p:nvSpPr>
          <p:cNvPr id="5" name="Platshållare för sidfot 4">
            <a:extLst>
              <a:ext uri="{FF2B5EF4-FFF2-40B4-BE49-F238E27FC236}">
                <a16:creationId xmlns:a16="http://schemas.microsoft.com/office/drawing/2014/main" id="{6F745A4F-3DF2-4237-B4EB-E37A7AD49B16}"/>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331344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5A7825-B5E3-4E83-96A7-534D52A4F844}"/>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22BC6470-7609-43EA-BDBB-F0C86B8F9DC3}"/>
              </a:ext>
            </a:extLst>
          </p:cNvPr>
          <p:cNvSpPr>
            <a:spLocks noGrp="1"/>
          </p:cNvSpPr>
          <p:nvPr>
            <p:ph type="ftr" sz="quarter" idx="11"/>
          </p:nvPr>
        </p:nvSpPr>
        <p:spPr/>
        <p:txBody>
          <a:bodyPr/>
          <a:lstStyle/>
          <a:p>
            <a:r>
              <a:rPr lang="sv-SE" dirty="0"/>
              <a:t>Source: https://en.wikipedia.org/wiki/Coutances_Cathedral#/media/File:Coutances_vue_nord.jpg</a:t>
            </a:r>
          </a:p>
        </p:txBody>
      </p:sp>
      <p:pic>
        <p:nvPicPr>
          <p:cNvPr id="1026" name="Picture 2" descr="undefined">
            <a:extLst>
              <a:ext uri="{FF2B5EF4-FFF2-40B4-BE49-F238E27FC236}">
                <a16:creationId xmlns:a16="http://schemas.microsoft.com/office/drawing/2014/main" id="{42E63D17-74E7-412C-AAE4-058F8D9BD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97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D88DE99-72EB-4D9B-BB9B-DD98BAA0B5C8}"/>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971BAFD9-97A2-4D2A-A1BD-B5B5DB518689}"/>
              </a:ext>
            </a:extLst>
          </p:cNvPr>
          <p:cNvSpPr>
            <a:spLocks noGrp="1"/>
          </p:cNvSpPr>
          <p:nvPr>
            <p:ph type="ftr" sz="quarter" idx="11"/>
          </p:nvPr>
        </p:nvSpPr>
        <p:spPr/>
        <p:txBody>
          <a:bodyPr/>
          <a:lstStyle/>
          <a:p>
            <a:r>
              <a:rPr lang="sv-SE" dirty="0"/>
              <a:t>/Cathédrale de Lannion</a:t>
            </a:r>
          </a:p>
        </p:txBody>
      </p:sp>
      <p:pic>
        <p:nvPicPr>
          <p:cNvPr id="5" name="Bildobjekt 4">
            <a:extLst>
              <a:ext uri="{FF2B5EF4-FFF2-40B4-BE49-F238E27FC236}">
                <a16:creationId xmlns:a16="http://schemas.microsoft.com/office/drawing/2014/main" id="{14F9D91A-2465-4F97-BCB6-AF7C48840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54" y="0"/>
            <a:ext cx="10295891" cy="6152400"/>
          </a:xfrm>
          <a:prstGeom prst="rect">
            <a:avLst/>
          </a:prstGeom>
        </p:spPr>
      </p:pic>
    </p:spTree>
    <p:extLst>
      <p:ext uri="{BB962C8B-B14F-4D97-AF65-F5344CB8AC3E}">
        <p14:creationId xmlns:p14="http://schemas.microsoft.com/office/powerpoint/2010/main" val="418260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9D1B3-A2C0-4259-A5B5-894EDF85FFF0}"/>
              </a:ext>
            </a:extLst>
          </p:cNvPr>
          <p:cNvSpPr>
            <a:spLocks noGrp="1"/>
          </p:cNvSpPr>
          <p:nvPr>
            <p:ph type="title"/>
          </p:nvPr>
        </p:nvSpPr>
        <p:spPr/>
        <p:txBody>
          <a:bodyPr/>
          <a:lstStyle/>
          <a:p>
            <a:r>
              <a:rPr lang="sv-SE" dirty="0"/>
              <a:t>Les cathédrales laides</a:t>
            </a:r>
            <a:endParaRPr lang="fr-FR" dirty="0"/>
          </a:p>
        </p:txBody>
      </p:sp>
      <p:sp>
        <p:nvSpPr>
          <p:cNvPr id="3" name="Platshållare för innehåll 2">
            <a:extLst>
              <a:ext uri="{FF2B5EF4-FFF2-40B4-BE49-F238E27FC236}">
                <a16:creationId xmlns:a16="http://schemas.microsoft.com/office/drawing/2014/main" id="{3ED29933-BE8E-4570-A8C5-5C30BDF023CD}"/>
              </a:ext>
            </a:extLst>
          </p:cNvPr>
          <p:cNvSpPr>
            <a:spLocks noGrp="1"/>
          </p:cNvSpPr>
          <p:nvPr>
            <p:ph idx="1"/>
          </p:nvPr>
        </p:nvSpPr>
        <p:spPr/>
        <p:txBody>
          <a:bodyPr>
            <a:normAutofit/>
          </a:bodyPr>
          <a:lstStyle/>
          <a:p>
            <a:r>
              <a:rPr lang="fr-FR" dirty="0"/>
              <a:t>« Si encore ce n'était que de la gare d'Orléans ! Mais une fois, par exemple, n'ayant pu entamer la conversation avant, je suis allé jusqu'à Orléans même, dans un de ces affreux wagons où on a comme vue, entre des triangles d'ouvrages dits de "filet", la </a:t>
            </a:r>
            <a:r>
              <a:rPr lang="fr-FR" b="1" dirty="0"/>
              <a:t>photographie des principaux chefs-d'œuvre d'architecture du réseau.</a:t>
            </a:r>
            <a:r>
              <a:rPr lang="fr-FR" dirty="0"/>
              <a:t> </a:t>
            </a:r>
          </a:p>
        </p:txBody>
      </p:sp>
      <p:sp>
        <p:nvSpPr>
          <p:cNvPr id="4" name="Platshållare för datum 3">
            <a:extLst>
              <a:ext uri="{FF2B5EF4-FFF2-40B4-BE49-F238E27FC236}">
                <a16:creationId xmlns:a16="http://schemas.microsoft.com/office/drawing/2014/main" id="{DD62961C-C7DB-4878-80FF-2DC6D498CE72}"/>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FF989F57-39EE-4269-B1CF-E0B2B2A6361D}"/>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4093123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38B46A-28F2-4161-BE53-0599F22EC86B}"/>
              </a:ext>
            </a:extLst>
          </p:cNvPr>
          <p:cNvSpPr>
            <a:spLocks noGrp="1"/>
          </p:cNvSpPr>
          <p:nvPr>
            <p:ph type="title"/>
          </p:nvPr>
        </p:nvSpPr>
        <p:spPr/>
        <p:txBody>
          <a:bodyPr/>
          <a:lstStyle/>
          <a:p>
            <a:r>
              <a:rPr lang="sv-SE" dirty="0"/>
              <a:t>Les cathédrales laides</a:t>
            </a:r>
            <a:endParaRPr lang="fr-FR" dirty="0"/>
          </a:p>
        </p:txBody>
      </p:sp>
      <p:sp>
        <p:nvSpPr>
          <p:cNvPr id="3" name="Platshållare för innehåll 2">
            <a:extLst>
              <a:ext uri="{FF2B5EF4-FFF2-40B4-BE49-F238E27FC236}">
                <a16:creationId xmlns:a16="http://schemas.microsoft.com/office/drawing/2014/main" id="{EE383A2D-607B-45E9-968F-797748345F07}"/>
              </a:ext>
            </a:extLst>
          </p:cNvPr>
          <p:cNvSpPr>
            <a:spLocks noGrp="1"/>
          </p:cNvSpPr>
          <p:nvPr>
            <p:ph idx="1"/>
          </p:nvPr>
        </p:nvSpPr>
        <p:spPr/>
        <p:txBody>
          <a:bodyPr/>
          <a:lstStyle/>
          <a:p>
            <a:r>
              <a:rPr lang="fr-FR" dirty="0"/>
              <a:t>Il n'y avait qu'une place de libre, j'avais en face de moi, comme monument historique, une "vue" de la </a:t>
            </a:r>
            <a:r>
              <a:rPr lang="fr-FR" b="1" dirty="0"/>
              <a:t>cathédrale d'Orléans</a:t>
            </a:r>
            <a:r>
              <a:rPr lang="fr-FR" dirty="0"/>
              <a:t>, qui est la plus laide de France, et aussi fatigante à regarder ainsi malgré moi que si on m'avait forcé d'en fixer </a:t>
            </a:r>
            <a:r>
              <a:rPr lang="fr-FR" b="1" dirty="0"/>
              <a:t>les tours dans la boule de verre de ces porte-plume optiques qui donnent des ophtalmies.</a:t>
            </a:r>
            <a:r>
              <a:rPr lang="fr-FR" dirty="0"/>
              <a:t> » (Proust 2022: 1452).</a:t>
            </a:r>
          </a:p>
        </p:txBody>
      </p:sp>
      <p:sp>
        <p:nvSpPr>
          <p:cNvPr id="4" name="Platshållare för datum 3">
            <a:extLst>
              <a:ext uri="{FF2B5EF4-FFF2-40B4-BE49-F238E27FC236}">
                <a16:creationId xmlns:a16="http://schemas.microsoft.com/office/drawing/2014/main" id="{2D5F4E8A-1987-49D8-9CE9-0559912D2B71}"/>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75E986BC-AF23-43E2-89EA-76C4AC60451E}"/>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192730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76332D-2E90-4393-87F2-FE9F7F952F6C}"/>
              </a:ext>
            </a:extLst>
          </p:cNvPr>
          <p:cNvSpPr>
            <a:spLocks noGrp="1"/>
          </p:cNvSpPr>
          <p:nvPr>
            <p:ph type="title"/>
          </p:nvPr>
        </p:nvSpPr>
        <p:spPr/>
        <p:txBody>
          <a:bodyPr/>
          <a:lstStyle/>
          <a:p>
            <a:r>
              <a:rPr lang="sv-SE" dirty="0"/>
              <a:t>Introduction</a:t>
            </a:r>
            <a:endParaRPr lang="fr-FR" dirty="0"/>
          </a:p>
        </p:txBody>
      </p:sp>
      <p:sp>
        <p:nvSpPr>
          <p:cNvPr id="3" name="Platshållare för innehåll 2">
            <a:extLst>
              <a:ext uri="{FF2B5EF4-FFF2-40B4-BE49-F238E27FC236}">
                <a16:creationId xmlns:a16="http://schemas.microsoft.com/office/drawing/2014/main" id="{5AEC0BDD-75FD-4946-8354-AD081F6F7803}"/>
              </a:ext>
            </a:extLst>
          </p:cNvPr>
          <p:cNvSpPr>
            <a:spLocks noGrp="1"/>
          </p:cNvSpPr>
          <p:nvPr>
            <p:ph idx="1"/>
          </p:nvPr>
        </p:nvSpPr>
        <p:spPr/>
        <p:txBody>
          <a:bodyPr/>
          <a:lstStyle/>
          <a:p>
            <a:r>
              <a:rPr lang="fr-FR" dirty="0"/>
              <a:t>« On entend quelquefois dire en Amérique qu'un des principaux responsables de la </a:t>
            </a:r>
            <a:r>
              <a:rPr lang="fr-FR" b="1" dirty="0"/>
              <a:t>catastrophe de 1940 </a:t>
            </a:r>
            <a:r>
              <a:rPr lang="fr-FR" dirty="0"/>
              <a:t>est... </a:t>
            </a:r>
            <a:r>
              <a:rPr lang="fr-FR" b="1" dirty="0"/>
              <a:t>Marcel Proust </a:t>
            </a:r>
            <a:r>
              <a:rPr lang="fr-FR" dirty="0"/>
              <a:t>qui aurait démoralisé son pays ! » (Green 1946: 151).</a:t>
            </a:r>
          </a:p>
          <a:p>
            <a:r>
              <a:rPr lang="fr-FR" dirty="0"/>
              <a:t>Consécration de Marcel Proust mondiale</a:t>
            </a:r>
          </a:p>
          <a:p>
            <a:r>
              <a:rPr lang="fr-FR" dirty="0"/>
              <a:t>Niveaux de lecture très différents (comique, tragique…)</a:t>
            </a:r>
          </a:p>
          <a:p>
            <a:r>
              <a:rPr lang="fr-FR" dirty="0"/>
              <a:t>Mémoires romancés de la fin d’un monde aristocratique</a:t>
            </a:r>
          </a:p>
          <a:p>
            <a:r>
              <a:rPr lang="fr-FR" dirty="0"/>
              <a:t>Liens à la peinture et au cinéma</a:t>
            </a:r>
          </a:p>
        </p:txBody>
      </p:sp>
      <p:sp>
        <p:nvSpPr>
          <p:cNvPr id="4" name="Platshållare för datum 3">
            <a:extLst>
              <a:ext uri="{FF2B5EF4-FFF2-40B4-BE49-F238E27FC236}">
                <a16:creationId xmlns:a16="http://schemas.microsoft.com/office/drawing/2014/main" id="{74B1DB5F-AF4E-4127-90C5-19702CE461C7}"/>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B65FDF95-7167-423F-AE87-E05F78FE464A}"/>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326298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0994A-7AA1-4D4B-AD94-91AA6D84C289}"/>
              </a:ext>
            </a:extLst>
          </p:cNvPr>
          <p:cNvSpPr>
            <a:spLocks noGrp="1"/>
          </p:cNvSpPr>
          <p:nvPr>
            <p:ph type="title"/>
          </p:nvPr>
        </p:nvSpPr>
        <p:spPr/>
        <p:txBody>
          <a:bodyPr/>
          <a:lstStyle/>
          <a:p>
            <a:r>
              <a:rPr lang="sv-SE" dirty="0"/>
              <a:t>Tensions entre l’église et la cathédrale</a:t>
            </a:r>
            <a:endParaRPr lang="fr-FR" dirty="0"/>
          </a:p>
        </p:txBody>
      </p:sp>
      <p:sp>
        <p:nvSpPr>
          <p:cNvPr id="3" name="Platshållare för innehåll 2">
            <a:extLst>
              <a:ext uri="{FF2B5EF4-FFF2-40B4-BE49-F238E27FC236}">
                <a16:creationId xmlns:a16="http://schemas.microsoft.com/office/drawing/2014/main" id="{BFD7955B-0364-43EB-84EF-C7D271FF8E90}"/>
              </a:ext>
            </a:extLst>
          </p:cNvPr>
          <p:cNvSpPr>
            <a:spLocks noGrp="1"/>
          </p:cNvSpPr>
          <p:nvPr>
            <p:ph idx="1"/>
          </p:nvPr>
        </p:nvSpPr>
        <p:spPr/>
        <p:txBody>
          <a:bodyPr/>
          <a:lstStyle/>
          <a:p>
            <a:r>
              <a:rPr lang="fr-FR" dirty="0"/>
              <a:t>« L'église de Balbec est admirable, n'est-ce pas, monsieur ? » demandai-je, surmontant la tristesse d'avoir appris qu'un des attraits de Balbec résidait dans ses coquettes villas. « Non, elle n'est pas mal, mais enfin elle ne peut soutenir la comparaison avec ces véritables </a:t>
            </a:r>
            <a:r>
              <a:rPr lang="fr-FR" b="1" dirty="0"/>
              <a:t>bijoux ciselés </a:t>
            </a:r>
            <a:r>
              <a:rPr lang="fr-FR" dirty="0"/>
              <a:t>que sont les </a:t>
            </a:r>
            <a:r>
              <a:rPr lang="fr-FR" b="1" dirty="0"/>
              <a:t>cathédrales de Reims, de Chartres</a:t>
            </a:r>
            <a:r>
              <a:rPr lang="fr-FR" dirty="0"/>
              <a:t> et à mon goût, la perle de toutes, la Sainte-Chapelle de Paris. — Mais l'église de Balbec est en partie romane » (Proust 2022: 446). Tensions architecturales</a:t>
            </a:r>
          </a:p>
        </p:txBody>
      </p:sp>
      <p:sp>
        <p:nvSpPr>
          <p:cNvPr id="4" name="Platshållare för datum 3">
            <a:extLst>
              <a:ext uri="{FF2B5EF4-FFF2-40B4-BE49-F238E27FC236}">
                <a16:creationId xmlns:a16="http://schemas.microsoft.com/office/drawing/2014/main" id="{AA1CC9B1-4D3C-4D67-99F8-07C5058DBBD4}"/>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61B40B91-64BA-4EE2-8A99-92B271ABEE30}"/>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4024990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DC0BE-A0D4-45D1-94D7-026CB2F41B5D}"/>
              </a:ext>
            </a:extLst>
          </p:cNvPr>
          <p:cNvSpPr>
            <a:spLocks noGrp="1"/>
          </p:cNvSpPr>
          <p:nvPr>
            <p:ph type="title"/>
          </p:nvPr>
        </p:nvSpPr>
        <p:spPr/>
        <p:txBody>
          <a:bodyPr/>
          <a:lstStyle/>
          <a:p>
            <a:r>
              <a:rPr lang="sv-SE" dirty="0"/>
              <a:t>Rêver la cathédrale</a:t>
            </a:r>
            <a:endParaRPr lang="fr-FR" dirty="0"/>
          </a:p>
        </p:txBody>
      </p:sp>
      <p:sp>
        <p:nvSpPr>
          <p:cNvPr id="3" name="Platshållare för innehåll 2">
            <a:extLst>
              <a:ext uri="{FF2B5EF4-FFF2-40B4-BE49-F238E27FC236}">
                <a16:creationId xmlns:a16="http://schemas.microsoft.com/office/drawing/2014/main" id="{EF08D7B3-2887-48A0-BA7D-EF8FE5B8FBB6}"/>
              </a:ext>
            </a:extLst>
          </p:cNvPr>
          <p:cNvSpPr>
            <a:spLocks noGrp="1"/>
          </p:cNvSpPr>
          <p:nvPr>
            <p:ph idx="1"/>
          </p:nvPr>
        </p:nvSpPr>
        <p:spPr/>
        <p:txBody>
          <a:bodyPr>
            <a:normAutofit fontScale="77500" lnSpcReduction="20000"/>
          </a:bodyPr>
          <a:lstStyle/>
          <a:p>
            <a:r>
              <a:rPr lang="fr-FR" dirty="0"/>
              <a:t>La narrateur évoque sa relation fantasmée à Gilberte (souvenir d’une relation fantasmée dans le passé qui revient mais sans l’éclat de la première hallucination). </a:t>
            </a:r>
            <a:r>
              <a:rPr lang="fr-FR" b="1" dirty="0"/>
              <a:t>Narrateur onirocrite </a:t>
            </a:r>
            <a:r>
              <a:rPr lang="fr-FR" dirty="0"/>
              <a:t>(Nathan 2016), c’est-à-dire interprétant les rêves</a:t>
            </a:r>
          </a:p>
          <a:p>
            <a:r>
              <a:rPr lang="fr-FR" dirty="0"/>
              <a:t>« À la fois Joseph et Pharaon, je me mis à interpréter mon rêve. Je savais que dans beaucoup d'entre eux il ne faut tenir compte ni de l'apparence des personnes, lesquelles peuvent être déguisées et avoir interchangé leurs visages, comme ces </a:t>
            </a:r>
            <a:r>
              <a:rPr lang="fr-FR" b="1" dirty="0"/>
              <a:t>saints mutilés des cathédrales </a:t>
            </a:r>
            <a:r>
              <a:rPr lang="fr-FR" dirty="0"/>
              <a:t>que des </a:t>
            </a:r>
            <a:r>
              <a:rPr lang="fr-FR" b="1" dirty="0"/>
              <a:t>archéologues ignorants </a:t>
            </a:r>
            <a:r>
              <a:rPr lang="fr-FR" dirty="0"/>
              <a:t>ont refaits, en mettant sur </a:t>
            </a:r>
            <a:r>
              <a:rPr lang="fr-FR" b="1" dirty="0"/>
              <a:t>le corps de l'un la tête de l'autre</a:t>
            </a:r>
            <a:r>
              <a:rPr lang="fr-FR" dirty="0"/>
              <a:t>, et en mêlant les attributs et les noms ». (Proust 2022: 605)</a:t>
            </a:r>
          </a:p>
        </p:txBody>
      </p:sp>
      <p:sp>
        <p:nvSpPr>
          <p:cNvPr id="4" name="Platshållare för datum 3">
            <a:extLst>
              <a:ext uri="{FF2B5EF4-FFF2-40B4-BE49-F238E27FC236}">
                <a16:creationId xmlns:a16="http://schemas.microsoft.com/office/drawing/2014/main" id="{B95112D5-8975-4F7A-BC23-3A7B843FB946}"/>
              </a:ext>
            </a:extLst>
          </p:cNvPr>
          <p:cNvSpPr>
            <a:spLocks noGrp="1"/>
          </p:cNvSpPr>
          <p:nvPr>
            <p:ph type="dt" sz="half" idx="10"/>
          </p:nvPr>
        </p:nvSpPr>
        <p:spPr/>
        <p:txBody>
          <a:bodyPr/>
          <a:lstStyle/>
          <a:p>
            <a:fld id="{193F8D70-F8EA-40C8-B327-D531AB364F3C}" type="datetime1">
              <a:rPr lang="sv-SE" smtClean="0"/>
              <a:pPr/>
              <a:t>2023-11-24</a:t>
            </a:fld>
            <a:endParaRPr lang="sv-SE" dirty="0"/>
          </a:p>
        </p:txBody>
      </p:sp>
      <p:sp>
        <p:nvSpPr>
          <p:cNvPr id="5" name="Platshållare för sidfot 4">
            <a:extLst>
              <a:ext uri="{FF2B5EF4-FFF2-40B4-BE49-F238E27FC236}">
                <a16:creationId xmlns:a16="http://schemas.microsoft.com/office/drawing/2014/main" id="{E4F1DF24-9029-4DD7-B31A-B7895E9DC923}"/>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276676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262526-D7D7-4A77-883B-3680D2EA446E}"/>
              </a:ext>
            </a:extLst>
          </p:cNvPr>
          <p:cNvSpPr>
            <a:spLocks noGrp="1"/>
          </p:cNvSpPr>
          <p:nvPr>
            <p:ph type="title"/>
          </p:nvPr>
        </p:nvSpPr>
        <p:spPr/>
        <p:txBody>
          <a:bodyPr/>
          <a:lstStyle/>
          <a:p>
            <a:r>
              <a:rPr lang="sv-SE" dirty="0"/>
              <a:t>La cathédrale ou la spiritualité de l’amour </a:t>
            </a:r>
            <a:endParaRPr lang="fr-FR" dirty="0"/>
          </a:p>
        </p:txBody>
      </p:sp>
      <p:sp>
        <p:nvSpPr>
          <p:cNvPr id="3" name="Platshållare för innehåll 2">
            <a:extLst>
              <a:ext uri="{FF2B5EF4-FFF2-40B4-BE49-F238E27FC236}">
                <a16:creationId xmlns:a16="http://schemas.microsoft.com/office/drawing/2014/main" id="{143B34FC-C184-4A3D-8A32-714F5A04552D}"/>
              </a:ext>
            </a:extLst>
          </p:cNvPr>
          <p:cNvSpPr>
            <a:spLocks noGrp="1"/>
          </p:cNvSpPr>
          <p:nvPr>
            <p:ph idx="1"/>
          </p:nvPr>
        </p:nvSpPr>
        <p:spPr/>
        <p:txBody>
          <a:bodyPr>
            <a:normAutofit fontScale="92500"/>
          </a:bodyPr>
          <a:lstStyle/>
          <a:p>
            <a:r>
              <a:rPr lang="fr-FR" dirty="0"/>
              <a:t>« Quand je subissais le charme d'un visage nouveau, quand c'était à l'aide d'une autre jeune fille que j'espérais connaître </a:t>
            </a:r>
            <a:r>
              <a:rPr lang="fr-FR" b="1" dirty="0"/>
              <a:t>les cathédrales gothiques</a:t>
            </a:r>
            <a:r>
              <a:rPr lang="fr-FR" dirty="0"/>
              <a:t>, les </a:t>
            </a:r>
            <a:r>
              <a:rPr lang="fr-FR" b="1" dirty="0"/>
              <a:t>palais et les jardins de l'Italie</a:t>
            </a:r>
            <a:r>
              <a:rPr lang="fr-FR" dirty="0"/>
              <a:t>, je me disais tristement que notre amour, en tant qu'il est l'amour d’une certaine créature, n'est peut-être pas quelque chose de bien réel, puisque si des associations de </a:t>
            </a:r>
            <a:r>
              <a:rPr lang="fr-FR" b="1" dirty="0"/>
              <a:t>rêveries</a:t>
            </a:r>
            <a:r>
              <a:rPr lang="fr-FR" dirty="0"/>
              <a:t> agréables ou douloureuses peuvent le lier pendant quelque temps à une femme jusqu'à nous faire penser qu'il a été inspiré parelle d'une façon nécessaire (Proust, 2022: 616)</a:t>
            </a:r>
          </a:p>
        </p:txBody>
      </p:sp>
      <p:sp>
        <p:nvSpPr>
          <p:cNvPr id="4" name="Platshållare för datum 3">
            <a:extLst>
              <a:ext uri="{FF2B5EF4-FFF2-40B4-BE49-F238E27FC236}">
                <a16:creationId xmlns:a16="http://schemas.microsoft.com/office/drawing/2014/main" id="{B150070F-7076-4E15-A685-DFD195727A4B}"/>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720103F6-81AA-4A34-9536-75A8FD836378}"/>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2697598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28F2CF-EE84-4678-90F6-97B7019B832F}"/>
              </a:ext>
            </a:extLst>
          </p:cNvPr>
          <p:cNvSpPr>
            <a:spLocks noGrp="1"/>
          </p:cNvSpPr>
          <p:nvPr>
            <p:ph type="title"/>
          </p:nvPr>
        </p:nvSpPr>
        <p:spPr/>
        <p:txBody>
          <a:bodyPr/>
          <a:lstStyle/>
          <a:p>
            <a:r>
              <a:rPr lang="sv-SE" dirty="0"/>
              <a:t>La cathédrale ou la spiritualité de l’amour </a:t>
            </a:r>
            <a:endParaRPr lang="fr-FR" dirty="0"/>
          </a:p>
        </p:txBody>
      </p:sp>
      <p:sp>
        <p:nvSpPr>
          <p:cNvPr id="3" name="Platshållare för innehåll 2">
            <a:extLst>
              <a:ext uri="{FF2B5EF4-FFF2-40B4-BE49-F238E27FC236}">
                <a16:creationId xmlns:a16="http://schemas.microsoft.com/office/drawing/2014/main" id="{07F3777B-51E8-4582-88E6-6102506D5088}"/>
              </a:ext>
            </a:extLst>
          </p:cNvPr>
          <p:cNvSpPr>
            <a:spLocks noGrp="1"/>
          </p:cNvSpPr>
          <p:nvPr>
            <p:ph idx="1"/>
          </p:nvPr>
        </p:nvSpPr>
        <p:spPr/>
        <p:txBody>
          <a:bodyPr/>
          <a:lstStyle/>
          <a:p>
            <a:r>
              <a:rPr lang="fr-FR" dirty="0"/>
              <a:t>en revanche si nous nous dégageons volontairement ou à notre insu de ces </a:t>
            </a:r>
            <a:r>
              <a:rPr lang="fr-FR" b="1" dirty="0"/>
              <a:t>associations</a:t>
            </a:r>
            <a:r>
              <a:rPr lang="fr-FR" dirty="0"/>
              <a:t>, cet amour, comme s'il était au contraire spontané et venait de nous seuls, </a:t>
            </a:r>
            <a:r>
              <a:rPr lang="fr-FR" b="1" dirty="0"/>
              <a:t>renaît </a:t>
            </a:r>
            <a:r>
              <a:rPr lang="fr-FR" dirty="0"/>
              <a:t>pour se donner à une autre femme.» (Proust 2022: 616)</a:t>
            </a:r>
          </a:p>
        </p:txBody>
      </p:sp>
      <p:sp>
        <p:nvSpPr>
          <p:cNvPr id="4" name="Platshållare för datum 3">
            <a:extLst>
              <a:ext uri="{FF2B5EF4-FFF2-40B4-BE49-F238E27FC236}">
                <a16:creationId xmlns:a16="http://schemas.microsoft.com/office/drawing/2014/main" id="{7F2484BF-0D39-4169-A146-F1BF9FC2FD8F}"/>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73E6204B-0E4A-429A-B652-1863589950D4}"/>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2137899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805922-9BEE-49DD-A3BD-1F5F5403BCAC}"/>
              </a:ext>
            </a:extLst>
          </p:cNvPr>
          <p:cNvSpPr>
            <a:spLocks noGrp="1"/>
          </p:cNvSpPr>
          <p:nvPr>
            <p:ph type="title"/>
          </p:nvPr>
        </p:nvSpPr>
        <p:spPr/>
        <p:txBody>
          <a:bodyPr/>
          <a:lstStyle/>
          <a:p>
            <a:r>
              <a:rPr lang="sv-SE" dirty="0"/>
              <a:t>La cathédrale ou l’archi-église</a:t>
            </a:r>
            <a:endParaRPr lang="fr-FR" dirty="0"/>
          </a:p>
        </p:txBody>
      </p:sp>
      <p:sp>
        <p:nvSpPr>
          <p:cNvPr id="3" name="Platshållare för innehåll 2">
            <a:extLst>
              <a:ext uri="{FF2B5EF4-FFF2-40B4-BE49-F238E27FC236}">
                <a16:creationId xmlns:a16="http://schemas.microsoft.com/office/drawing/2014/main" id="{1F18DFCB-4501-40F3-9288-0394C36E28FF}"/>
              </a:ext>
            </a:extLst>
          </p:cNvPr>
          <p:cNvSpPr>
            <a:spLocks noGrp="1"/>
          </p:cNvSpPr>
          <p:nvPr>
            <p:ph idx="1"/>
          </p:nvPr>
        </p:nvSpPr>
        <p:spPr/>
        <p:txBody>
          <a:bodyPr>
            <a:normAutofit fontScale="77500" lnSpcReduction="20000"/>
          </a:bodyPr>
          <a:lstStyle/>
          <a:p>
            <a:r>
              <a:rPr lang="fr-FR" dirty="0"/>
              <a:t>« Certains noms de villes, </a:t>
            </a:r>
            <a:r>
              <a:rPr lang="fr-FR" b="1" dirty="0"/>
              <a:t>Vézelay ou Chartres, Bourges ou Beauvais </a:t>
            </a:r>
            <a:r>
              <a:rPr lang="fr-FR" dirty="0"/>
              <a:t>servent à désigner, par </a:t>
            </a:r>
            <a:r>
              <a:rPr lang="fr-FR" b="1" dirty="0"/>
              <a:t>abréviation</a:t>
            </a:r>
            <a:r>
              <a:rPr lang="fr-FR" dirty="0"/>
              <a:t>, leur église principale. Cette acception partielle où nous le prenons si souvent, finit — s'il s'agit de lieux que nous ne connaissons pas encore — par </a:t>
            </a:r>
            <a:r>
              <a:rPr lang="fr-FR" b="1" dirty="0"/>
              <a:t>sculpter le nom tout entier</a:t>
            </a:r>
            <a:r>
              <a:rPr lang="fr-FR" dirty="0"/>
              <a:t> qui dès lors, quand nous voudrons y faire entrer l'idée de la ville — de la ville que nous n'avons jamais vue, — lui imposera — comme un </a:t>
            </a:r>
            <a:r>
              <a:rPr lang="fr-FR" b="1" dirty="0"/>
              <a:t>moule </a:t>
            </a:r>
            <a:r>
              <a:rPr lang="fr-FR" dirty="0"/>
              <a:t>— les mêmes ciselures, et du même style, en fera une sorte de </a:t>
            </a:r>
            <a:r>
              <a:rPr lang="fr-FR" b="1" dirty="0"/>
              <a:t>grande cathédrale</a:t>
            </a:r>
            <a:r>
              <a:rPr lang="fr-FR" dirty="0"/>
              <a:t>. » (Proust 2022: 631)</a:t>
            </a:r>
          </a:p>
          <a:p>
            <a:r>
              <a:rPr lang="fr-FR" dirty="0"/>
              <a:t>Balbec provoque des rêveries et des élévations vers ce vertige des cathédrales</a:t>
            </a:r>
          </a:p>
        </p:txBody>
      </p:sp>
      <p:sp>
        <p:nvSpPr>
          <p:cNvPr id="4" name="Platshållare för datum 3">
            <a:extLst>
              <a:ext uri="{FF2B5EF4-FFF2-40B4-BE49-F238E27FC236}">
                <a16:creationId xmlns:a16="http://schemas.microsoft.com/office/drawing/2014/main" id="{C18BB8A8-B893-40FC-AE88-BB40D2C97DDE}"/>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169E4C27-8A40-4F00-AA04-B54B9AE3BF6C}"/>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174629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F1E5B-90DE-4B1E-95E2-6AA3028167F0}"/>
              </a:ext>
            </a:extLst>
          </p:cNvPr>
          <p:cNvSpPr>
            <a:spLocks noGrp="1"/>
          </p:cNvSpPr>
          <p:nvPr>
            <p:ph type="title"/>
          </p:nvPr>
        </p:nvSpPr>
        <p:spPr/>
        <p:txBody>
          <a:bodyPr>
            <a:normAutofit fontScale="90000"/>
          </a:bodyPr>
          <a:lstStyle/>
          <a:p>
            <a:r>
              <a:rPr lang="sv-SE" dirty="0"/>
              <a:t>L’écriture ou le réenchantement des fondements</a:t>
            </a:r>
            <a:endParaRPr lang="fr-FR" dirty="0"/>
          </a:p>
        </p:txBody>
      </p:sp>
      <p:sp>
        <p:nvSpPr>
          <p:cNvPr id="3" name="Platshållare för innehåll 2">
            <a:extLst>
              <a:ext uri="{FF2B5EF4-FFF2-40B4-BE49-F238E27FC236}">
                <a16:creationId xmlns:a16="http://schemas.microsoft.com/office/drawing/2014/main" id="{61471517-5CA4-4675-AFB4-04B0FC131ECA}"/>
              </a:ext>
            </a:extLst>
          </p:cNvPr>
          <p:cNvSpPr>
            <a:spLocks noGrp="1"/>
          </p:cNvSpPr>
          <p:nvPr>
            <p:ph idx="1"/>
          </p:nvPr>
        </p:nvSpPr>
        <p:spPr/>
        <p:txBody>
          <a:bodyPr>
            <a:normAutofit fontScale="77500" lnSpcReduction="20000"/>
          </a:bodyPr>
          <a:lstStyle/>
          <a:p>
            <a:r>
              <a:rPr lang="fr-FR" dirty="0"/>
              <a:t>« Pour ma part, afin de garder, </a:t>
            </a:r>
            <a:r>
              <a:rPr lang="fr-FR" b="1" dirty="0"/>
              <a:t>pour pouvoir aimer Balbec</a:t>
            </a:r>
            <a:r>
              <a:rPr lang="fr-FR" dirty="0"/>
              <a:t>, l'idée que j'étais sur la pointe extrême de la terre, je m'efforçais de regarder plus loin, de ne voir que la mer, d'y chercher des effets décrits par Baudelaire et de ne laisser tomber mes regards sur notre table que les jours où y était servi quelque vaste poisson, monstre marin qui au contraire des couteaux et des fourchettes était contemporain des époques primitives où la vie commençait à affluer dans l'Océan, au temps des Cimmériens, et duquel le corps aux innombrables vertèbres, aux nerfs bleus et roses, avait été construit par la nature, mais selon un plan architectural, comme </a:t>
            </a:r>
            <a:r>
              <a:rPr lang="fr-FR" b="1" dirty="0"/>
              <a:t>une polychrome cathédrale de la mer </a:t>
            </a:r>
            <a:r>
              <a:rPr lang="fr-FR" dirty="0"/>
              <a:t>» (Proust 2022: 666)</a:t>
            </a:r>
          </a:p>
        </p:txBody>
      </p:sp>
      <p:sp>
        <p:nvSpPr>
          <p:cNvPr id="4" name="Platshållare för datum 3">
            <a:extLst>
              <a:ext uri="{FF2B5EF4-FFF2-40B4-BE49-F238E27FC236}">
                <a16:creationId xmlns:a16="http://schemas.microsoft.com/office/drawing/2014/main" id="{C8B5852D-CD37-42AB-9399-60F3DBD0C42A}"/>
              </a:ext>
            </a:extLst>
          </p:cNvPr>
          <p:cNvSpPr>
            <a:spLocks noGrp="1"/>
          </p:cNvSpPr>
          <p:nvPr>
            <p:ph type="dt" sz="half" idx="10"/>
          </p:nvPr>
        </p:nvSpPr>
        <p:spPr/>
        <p:txBody>
          <a:bodyPr/>
          <a:lstStyle/>
          <a:p>
            <a:fld id="{193F8D70-F8EA-40C8-B327-D531AB364F3C}" type="datetime1">
              <a:rPr lang="sv-SE" smtClean="0"/>
              <a:pPr/>
              <a:t>2023-11-24</a:t>
            </a:fld>
            <a:endParaRPr lang="sv-SE" dirty="0"/>
          </a:p>
        </p:txBody>
      </p:sp>
      <p:sp>
        <p:nvSpPr>
          <p:cNvPr id="5" name="Platshållare för sidfot 4">
            <a:extLst>
              <a:ext uri="{FF2B5EF4-FFF2-40B4-BE49-F238E27FC236}">
                <a16:creationId xmlns:a16="http://schemas.microsoft.com/office/drawing/2014/main" id="{CFC37DA2-57EE-4856-A66D-D2ED278B430C}"/>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145374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1334AE-04A1-42D3-B271-A4D79379B14E}"/>
              </a:ext>
            </a:extLst>
          </p:cNvPr>
          <p:cNvSpPr>
            <a:spLocks noGrp="1"/>
          </p:cNvSpPr>
          <p:nvPr>
            <p:ph type="title"/>
          </p:nvPr>
        </p:nvSpPr>
        <p:spPr/>
        <p:txBody>
          <a:bodyPr/>
          <a:lstStyle/>
          <a:p>
            <a:r>
              <a:rPr lang="sv-SE" dirty="0"/>
              <a:t>Le peintre fictif Elstir dans la </a:t>
            </a:r>
            <a:r>
              <a:rPr lang="sv-SE" i="1" dirty="0"/>
              <a:t>Recherche</a:t>
            </a:r>
            <a:endParaRPr lang="fr-FR" dirty="0"/>
          </a:p>
        </p:txBody>
      </p:sp>
      <p:sp>
        <p:nvSpPr>
          <p:cNvPr id="3" name="Platshållare för innehåll 2">
            <a:extLst>
              <a:ext uri="{FF2B5EF4-FFF2-40B4-BE49-F238E27FC236}">
                <a16:creationId xmlns:a16="http://schemas.microsoft.com/office/drawing/2014/main" id="{4B1BCDD7-A4F8-4FF4-A207-9B0ECCC79712}"/>
              </a:ext>
            </a:extLst>
          </p:cNvPr>
          <p:cNvSpPr>
            <a:spLocks noGrp="1"/>
          </p:cNvSpPr>
          <p:nvPr>
            <p:ph idx="1"/>
          </p:nvPr>
        </p:nvSpPr>
        <p:spPr/>
        <p:txBody>
          <a:bodyPr>
            <a:normAutofit fontScale="85000" lnSpcReduction="10000"/>
          </a:bodyPr>
          <a:lstStyle/>
          <a:p>
            <a:r>
              <a:rPr lang="sv-SE" dirty="0"/>
              <a:t>Admiration du narrateur pour ce peintre avec notamment l’idée qu’il y a des progrès en art.</a:t>
            </a:r>
          </a:p>
          <a:p>
            <a:r>
              <a:rPr lang="sv-SE" dirty="0"/>
              <a:t>Mystères de la cathédrale, des clochers</a:t>
            </a:r>
          </a:p>
          <a:p>
            <a:r>
              <a:rPr lang="sv-SE" dirty="0"/>
              <a:t>La peinture vient rivaliser avec la photographie pour redonner à la pierre ses sensations premières</a:t>
            </a:r>
          </a:p>
          <a:p>
            <a:r>
              <a:rPr lang="sv-SE" dirty="0"/>
              <a:t>L’église de Balbec pressentie comme une cathédrale (mystère à retrouver)</a:t>
            </a:r>
          </a:p>
          <a:p>
            <a:r>
              <a:rPr lang="sv-SE" dirty="0"/>
              <a:t>La cathédrale, c’est cette pierre énigmatique qui acquiert le statut de fondement (mais aussi d’image du passé)</a:t>
            </a:r>
            <a:endParaRPr lang="fr-FR" dirty="0"/>
          </a:p>
        </p:txBody>
      </p:sp>
      <p:sp>
        <p:nvSpPr>
          <p:cNvPr id="4" name="Platshållare för datum 3">
            <a:extLst>
              <a:ext uri="{FF2B5EF4-FFF2-40B4-BE49-F238E27FC236}">
                <a16:creationId xmlns:a16="http://schemas.microsoft.com/office/drawing/2014/main" id="{7DDA9943-2437-4A17-B7C0-F24700C80831}"/>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50269721-1925-4C2F-A2D9-E26B28909BD7}"/>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1698242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A2BC74F-456F-4D12-8E8D-1D81BA058AC1}"/>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253AEA00-53E8-4756-9451-18FD10FC043D}"/>
              </a:ext>
            </a:extLst>
          </p:cNvPr>
          <p:cNvSpPr>
            <a:spLocks noGrp="1"/>
          </p:cNvSpPr>
          <p:nvPr>
            <p:ph type="ftr" sz="quarter" idx="11"/>
          </p:nvPr>
        </p:nvSpPr>
        <p:spPr/>
        <p:txBody>
          <a:bodyPr/>
          <a:lstStyle/>
          <a:p>
            <a:r>
              <a:rPr lang="sv-SE" dirty="0"/>
              <a:t>/Claude Monet, cour d’Albane (cathédrale de Rouen, 1892)</a:t>
            </a:r>
          </a:p>
        </p:txBody>
      </p:sp>
      <p:pic>
        <p:nvPicPr>
          <p:cNvPr id="7" name="Bildobjekt 6">
            <a:extLst>
              <a:ext uri="{FF2B5EF4-FFF2-40B4-BE49-F238E27FC236}">
                <a16:creationId xmlns:a16="http://schemas.microsoft.com/office/drawing/2014/main" id="{8E81F69B-176E-4808-975C-C33D159A6575}"/>
              </a:ext>
            </a:extLst>
          </p:cNvPr>
          <p:cNvPicPr>
            <a:picLocks noChangeAspect="1"/>
          </p:cNvPicPr>
          <p:nvPr/>
        </p:nvPicPr>
        <p:blipFill>
          <a:blip r:embed="rId2"/>
          <a:stretch>
            <a:fillRect/>
          </a:stretch>
        </p:blipFill>
        <p:spPr>
          <a:xfrm>
            <a:off x="3390304" y="0"/>
            <a:ext cx="5411391" cy="6152400"/>
          </a:xfrm>
          <a:prstGeom prst="rect">
            <a:avLst/>
          </a:prstGeom>
        </p:spPr>
      </p:pic>
    </p:spTree>
    <p:extLst>
      <p:ext uri="{BB962C8B-B14F-4D97-AF65-F5344CB8AC3E}">
        <p14:creationId xmlns:p14="http://schemas.microsoft.com/office/powerpoint/2010/main" val="155679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15332-E7BA-4757-A568-4497B2CF777A}"/>
              </a:ext>
            </a:extLst>
          </p:cNvPr>
          <p:cNvSpPr>
            <a:spLocks noGrp="1"/>
          </p:cNvSpPr>
          <p:nvPr>
            <p:ph type="title"/>
          </p:nvPr>
        </p:nvSpPr>
        <p:spPr/>
        <p:txBody>
          <a:bodyPr>
            <a:normAutofit fontScale="90000"/>
          </a:bodyPr>
          <a:lstStyle/>
          <a:p>
            <a:r>
              <a:rPr lang="sv-SE" dirty="0"/>
              <a:t>La cathédrale, demeure des textes fondamentaux</a:t>
            </a:r>
            <a:endParaRPr lang="fr-FR" dirty="0"/>
          </a:p>
        </p:txBody>
      </p:sp>
      <p:sp>
        <p:nvSpPr>
          <p:cNvPr id="3" name="Platshållare för innehåll 2">
            <a:extLst>
              <a:ext uri="{FF2B5EF4-FFF2-40B4-BE49-F238E27FC236}">
                <a16:creationId xmlns:a16="http://schemas.microsoft.com/office/drawing/2014/main" id="{3D0741E2-F5B7-40E3-946F-71DFB3EE48A1}"/>
              </a:ext>
            </a:extLst>
          </p:cNvPr>
          <p:cNvSpPr>
            <a:spLocks noGrp="1"/>
          </p:cNvSpPr>
          <p:nvPr>
            <p:ph idx="1"/>
          </p:nvPr>
        </p:nvSpPr>
        <p:spPr/>
        <p:txBody>
          <a:bodyPr>
            <a:normAutofit fontScale="77500" lnSpcReduction="20000"/>
          </a:bodyPr>
          <a:lstStyle/>
          <a:p>
            <a:r>
              <a:rPr lang="fr-FR" dirty="0"/>
              <a:t>« Le poétique domaine, où cette race altière de Guermantes, comme une tour jaunissante et fleuronnée qui traverse les âges, s'élevait déjà sur la France, alors que le ciel était encore vide là où </a:t>
            </a:r>
            <a:r>
              <a:rPr lang="fr-FR" b="1" dirty="0"/>
              <a:t>devaient plus tard surgir Notre-Dame de Paris et Notre-Dame de Chartres </a:t>
            </a:r>
            <a:r>
              <a:rPr lang="fr-FR" dirty="0"/>
              <a:t>; alors qu'au sommet de la colline de </a:t>
            </a:r>
            <a:r>
              <a:rPr lang="fr-FR" b="1" dirty="0"/>
              <a:t>Laon la nef de la cathédrale</a:t>
            </a:r>
            <a:r>
              <a:rPr lang="fr-FR" dirty="0"/>
              <a:t> ne s'était pas posée comme l'Arche du Déluge au sommet du mont Ararat, emplie de Patriarches et de Justes anxieusement penchés aux fenêtres pour voir si la colère de Dieu s'est apaisée, emportant avec elle les types des végétaux qui multiplieront sur la terre » (Proust 2022: 920)</a:t>
            </a:r>
          </a:p>
        </p:txBody>
      </p:sp>
      <p:sp>
        <p:nvSpPr>
          <p:cNvPr id="4" name="Platshållare för datum 3">
            <a:extLst>
              <a:ext uri="{FF2B5EF4-FFF2-40B4-BE49-F238E27FC236}">
                <a16:creationId xmlns:a16="http://schemas.microsoft.com/office/drawing/2014/main" id="{18B64C9D-1961-4A5E-9210-C3A0FB79087B}"/>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9EFC0A2F-A6F5-4D20-8340-51C51F808F0C}"/>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291960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1EDF74-8112-45F9-97DF-AB56D691B2F7}"/>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77CDA55B-7CDD-4DFE-80AA-84A3DB2B609A}"/>
              </a:ext>
            </a:extLst>
          </p:cNvPr>
          <p:cNvSpPr>
            <a:spLocks noGrp="1"/>
          </p:cNvSpPr>
          <p:nvPr>
            <p:ph type="ftr" sz="quarter" idx="11"/>
          </p:nvPr>
        </p:nvSpPr>
        <p:spPr/>
        <p:txBody>
          <a:bodyPr/>
          <a:lstStyle/>
          <a:p>
            <a:r>
              <a:rPr lang="sv-SE" dirty="0"/>
              <a:t>/Source: </a:t>
            </a:r>
            <a:r>
              <a:rPr lang="sv-SE" dirty="0">
                <a:hlinkClick r:id="rId2"/>
              </a:rPr>
              <a:t>https://fr.wikipedia.org/wiki/Fichier:Nef_cath%C3%A9drale_Laon.jpg</a:t>
            </a:r>
            <a:endParaRPr lang="sv-SE" dirty="0"/>
          </a:p>
          <a:p>
            <a:endParaRPr lang="sv-SE" dirty="0"/>
          </a:p>
        </p:txBody>
      </p:sp>
      <p:pic>
        <p:nvPicPr>
          <p:cNvPr id="5" name="Bildobjekt 4">
            <a:extLst>
              <a:ext uri="{FF2B5EF4-FFF2-40B4-BE49-F238E27FC236}">
                <a16:creationId xmlns:a16="http://schemas.microsoft.com/office/drawing/2014/main" id="{37F52819-564A-4C9F-896F-B94195348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152400"/>
          </a:xfrm>
          <a:prstGeom prst="rect">
            <a:avLst/>
          </a:prstGeom>
        </p:spPr>
      </p:pic>
    </p:spTree>
    <p:extLst>
      <p:ext uri="{BB962C8B-B14F-4D97-AF65-F5344CB8AC3E}">
        <p14:creationId xmlns:p14="http://schemas.microsoft.com/office/powerpoint/2010/main" val="337538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A136D7-E496-4C2F-A671-3B8687C4EA25}"/>
              </a:ext>
            </a:extLst>
          </p:cNvPr>
          <p:cNvSpPr>
            <a:spLocks noGrp="1"/>
          </p:cNvSpPr>
          <p:nvPr>
            <p:ph type="title"/>
          </p:nvPr>
        </p:nvSpPr>
        <p:spPr/>
        <p:txBody>
          <a:bodyPr/>
          <a:lstStyle/>
          <a:p>
            <a:r>
              <a:rPr lang="sv-SE" dirty="0"/>
              <a:t>Introduction</a:t>
            </a:r>
            <a:endParaRPr lang="fr-FR" dirty="0"/>
          </a:p>
        </p:txBody>
      </p:sp>
      <p:sp>
        <p:nvSpPr>
          <p:cNvPr id="3" name="Platshållare för innehåll 2">
            <a:extLst>
              <a:ext uri="{FF2B5EF4-FFF2-40B4-BE49-F238E27FC236}">
                <a16:creationId xmlns:a16="http://schemas.microsoft.com/office/drawing/2014/main" id="{2B517143-E473-4C26-8921-C1E6C494BBEA}"/>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fr-FR" dirty="0"/>
              <a:t>Style qui fascine (longueur des phrases, usage des adjectifs et des temps)</a:t>
            </a:r>
          </a:p>
          <a:p>
            <a:pPr marL="342900" indent="-342900">
              <a:buFont typeface="Arial" panose="020B0604020202020204" pitchFamily="34" charset="0"/>
              <a:buChar char="•"/>
            </a:pPr>
            <a:r>
              <a:rPr lang="fr-FR" dirty="0"/>
              <a:t>Importance de la mémoire avec un enregistrement de la moindre sensation</a:t>
            </a:r>
          </a:p>
          <a:p>
            <a:pPr marL="342900" indent="-342900">
              <a:buFont typeface="Arial" panose="020B0604020202020204" pitchFamily="34" charset="0"/>
              <a:buChar char="•"/>
            </a:pPr>
            <a:r>
              <a:rPr lang="fr-FR" dirty="0"/>
              <a:t>Cette lecture vise à réévaluer la construction de la </a:t>
            </a:r>
            <a:r>
              <a:rPr lang="fr-FR" i="1" dirty="0"/>
              <a:t>Recherche </a:t>
            </a:r>
            <a:r>
              <a:rPr lang="fr-FR" dirty="0"/>
              <a:t>à partir de la cathédrale</a:t>
            </a:r>
          </a:p>
          <a:p>
            <a:pPr marL="342900" indent="-342900">
              <a:buFont typeface="Arial" panose="020B0604020202020204" pitchFamily="34" charset="0"/>
              <a:buChar char="•"/>
            </a:pPr>
            <a:r>
              <a:rPr lang="fr-FR" dirty="0"/>
              <a:t>Esthétique « monumentale » de Proust</a:t>
            </a:r>
          </a:p>
          <a:p>
            <a:pPr marL="342900" indent="-342900">
              <a:buFont typeface="Arial" panose="020B0604020202020204" pitchFamily="34" charset="0"/>
              <a:buChar char="•"/>
            </a:pPr>
            <a:r>
              <a:rPr lang="fr-FR" dirty="0"/>
              <a:t>Je vous emmène faire un grand « tour » dans </a:t>
            </a:r>
            <a:r>
              <a:rPr lang="fr-FR" i="1" dirty="0"/>
              <a:t>La Recherche </a:t>
            </a:r>
            <a:r>
              <a:rPr lang="fr-FR" dirty="0"/>
              <a:t>pour comprendre le fonctionnement de cette cathédrale</a:t>
            </a:r>
          </a:p>
          <a:p>
            <a:endParaRPr lang="sv-SE" dirty="0"/>
          </a:p>
        </p:txBody>
      </p:sp>
      <p:sp>
        <p:nvSpPr>
          <p:cNvPr id="4" name="Platshållare för datum 3">
            <a:extLst>
              <a:ext uri="{FF2B5EF4-FFF2-40B4-BE49-F238E27FC236}">
                <a16:creationId xmlns:a16="http://schemas.microsoft.com/office/drawing/2014/main" id="{904CF4D3-43ED-4696-B49B-2F8DBD43140C}"/>
              </a:ext>
            </a:extLst>
          </p:cNvPr>
          <p:cNvSpPr>
            <a:spLocks noGrp="1"/>
          </p:cNvSpPr>
          <p:nvPr>
            <p:ph type="dt" sz="half" idx="10"/>
          </p:nvPr>
        </p:nvSpPr>
        <p:spPr/>
        <p:txBody>
          <a:bodyPr/>
          <a:lstStyle/>
          <a:p>
            <a:fld id="{193F8D70-F8EA-40C8-B327-D531AB364F3C}" type="datetime1">
              <a:rPr lang="sv-SE" smtClean="0"/>
              <a:pPr/>
              <a:t>2023-11-24</a:t>
            </a:fld>
            <a:endParaRPr lang="sv-SE" dirty="0"/>
          </a:p>
        </p:txBody>
      </p:sp>
      <p:sp>
        <p:nvSpPr>
          <p:cNvPr id="5" name="Platshållare för sidfot 4">
            <a:extLst>
              <a:ext uri="{FF2B5EF4-FFF2-40B4-BE49-F238E27FC236}">
                <a16:creationId xmlns:a16="http://schemas.microsoft.com/office/drawing/2014/main" id="{6331C165-1F31-4826-822A-BC716D9D24E7}"/>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410600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344CA-461C-4084-975D-97D3F472C4AD}"/>
              </a:ext>
            </a:extLst>
          </p:cNvPr>
          <p:cNvSpPr>
            <a:spLocks noGrp="1"/>
          </p:cNvSpPr>
          <p:nvPr>
            <p:ph type="title"/>
          </p:nvPr>
        </p:nvSpPr>
        <p:spPr/>
        <p:txBody>
          <a:bodyPr/>
          <a:lstStyle/>
          <a:p>
            <a:r>
              <a:rPr lang="sv-SE" dirty="0"/>
              <a:t>La cathédrale, relique de l’ancien monde</a:t>
            </a:r>
            <a:endParaRPr lang="fr-FR" dirty="0"/>
          </a:p>
        </p:txBody>
      </p:sp>
      <p:sp>
        <p:nvSpPr>
          <p:cNvPr id="3" name="Platshållare för innehåll 2">
            <a:extLst>
              <a:ext uri="{FF2B5EF4-FFF2-40B4-BE49-F238E27FC236}">
                <a16:creationId xmlns:a16="http://schemas.microsoft.com/office/drawing/2014/main" id="{464F4801-DF4F-4EB9-9314-CC0C3C63009B}"/>
              </a:ext>
            </a:extLst>
          </p:cNvPr>
          <p:cNvSpPr>
            <a:spLocks noGrp="1"/>
          </p:cNvSpPr>
          <p:nvPr>
            <p:ph idx="1"/>
          </p:nvPr>
        </p:nvSpPr>
        <p:spPr/>
        <p:txBody>
          <a:bodyPr>
            <a:normAutofit/>
          </a:bodyPr>
          <a:lstStyle/>
          <a:p>
            <a:r>
              <a:rPr lang="fr-FR" dirty="0"/>
              <a:t>« C'était une de ces vieilles demeures comme il en existe peut-être encore et dans lesquelles la cour d'honneur — soit alluvions apportées par le flot montant de la </a:t>
            </a:r>
            <a:r>
              <a:rPr lang="fr-FR" b="1" dirty="0"/>
              <a:t>démocratie</a:t>
            </a:r>
            <a:r>
              <a:rPr lang="fr-FR" dirty="0"/>
              <a:t>, soit legs de temps plus anciens où les divers métiers étaient groupés autour du </a:t>
            </a:r>
            <a:r>
              <a:rPr lang="fr-FR" b="1" dirty="0"/>
              <a:t>seigneur </a:t>
            </a:r>
            <a:r>
              <a:rPr lang="fr-FR" dirty="0"/>
              <a:t>— avait souvent sur ses côtés des </a:t>
            </a:r>
            <a:r>
              <a:rPr lang="fr-FR" b="1" dirty="0"/>
              <a:t>arrière-boutiques</a:t>
            </a:r>
            <a:r>
              <a:rPr lang="fr-FR" dirty="0"/>
              <a:t>, des </a:t>
            </a:r>
            <a:r>
              <a:rPr lang="fr-FR" b="1" dirty="0"/>
              <a:t>ateliers</a:t>
            </a:r>
            <a:r>
              <a:rPr lang="fr-FR" dirty="0"/>
              <a:t>, voire quelque </a:t>
            </a:r>
            <a:r>
              <a:rPr lang="fr-FR" b="1" dirty="0"/>
              <a:t>échoppe</a:t>
            </a:r>
            <a:r>
              <a:rPr lang="fr-FR" dirty="0"/>
              <a:t> de cordonnier ou de tailleur, comme celles qu'on voit accotées aux </a:t>
            </a:r>
            <a:r>
              <a:rPr lang="fr-FR" b="1" dirty="0"/>
              <a:t>flancs des cathédrales </a:t>
            </a:r>
            <a:r>
              <a:rPr lang="fr-FR" dirty="0"/>
              <a:t>que l'esthétique des ingénieurs n'a pas dégagées (Proust 2022: 922)</a:t>
            </a:r>
          </a:p>
        </p:txBody>
      </p:sp>
      <p:sp>
        <p:nvSpPr>
          <p:cNvPr id="4" name="Platshållare för datum 3">
            <a:extLst>
              <a:ext uri="{FF2B5EF4-FFF2-40B4-BE49-F238E27FC236}">
                <a16:creationId xmlns:a16="http://schemas.microsoft.com/office/drawing/2014/main" id="{417B5940-589D-4217-A65F-C69FE0B0560C}"/>
              </a:ext>
            </a:extLst>
          </p:cNvPr>
          <p:cNvSpPr>
            <a:spLocks noGrp="1"/>
          </p:cNvSpPr>
          <p:nvPr>
            <p:ph type="dt" sz="half" idx="10"/>
          </p:nvPr>
        </p:nvSpPr>
        <p:spPr/>
        <p:txBody>
          <a:bodyPr/>
          <a:lstStyle/>
          <a:p>
            <a:fld id="{193F8D70-F8EA-40C8-B327-D531AB364F3C}" type="datetime1">
              <a:rPr lang="sv-SE" smtClean="0"/>
              <a:pPr/>
              <a:t>2023-11-24</a:t>
            </a:fld>
            <a:endParaRPr lang="sv-SE" dirty="0"/>
          </a:p>
        </p:txBody>
      </p:sp>
      <p:sp>
        <p:nvSpPr>
          <p:cNvPr id="5" name="Platshållare för sidfot 4">
            <a:extLst>
              <a:ext uri="{FF2B5EF4-FFF2-40B4-BE49-F238E27FC236}">
                <a16:creationId xmlns:a16="http://schemas.microsoft.com/office/drawing/2014/main" id="{56123FF1-02EC-4177-AD33-B953ADB7BBAF}"/>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3275377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D64925-1BBA-4B02-B389-CAEA4D3B22F7}"/>
              </a:ext>
            </a:extLst>
          </p:cNvPr>
          <p:cNvSpPr>
            <a:spLocks noGrp="1"/>
          </p:cNvSpPr>
          <p:nvPr>
            <p:ph type="title"/>
          </p:nvPr>
        </p:nvSpPr>
        <p:spPr/>
        <p:txBody>
          <a:bodyPr/>
          <a:lstStyle/>
          <a:p>
            <a:r>
              <a:rPr lang="sv-SE" dirty="0"/>
              <a:t>La cathédrale, vestige de l’Ancien Régime</a:t>
            </a:r>
            <a:endParaRPr lang="fr-FR" dirty="0"/>
          </a:p>
        </p:txBody>
      </p:sp>
      <p:sp>
        <p:nvSpPr>
          <p:cNvPr id="3" name="Platshållare för innehåll 2">
            <a:extLst>
              <a:ext uri="{FF2B5EF4-FFF2-40B4-BE49-F238E27FC236}">
                <a16:creationId xmlns:a16="http://schemas.microsoft.com/office/drawing/2014/main" id="{D33931AA-246E-400B-B656-135DC5113624}"/>
              </a:ext>
            </a:extLst>
          </p:cNvPr>
          <p:cNvSpPr>
            <a:spLocks noGrp="1"/>
          </p:cNvSpPr>
          <p:nvPr>
            <p:ph idx="1"/>
          </p:nvPr>
        </p:nvSpPr>
        <p:spPr/>
        <p:txBody>
          <a:bodyPr>
            <a:normAutofit fontScale="70000" lnSpcReduction="20000"/>
          </a:bodyPr>
          <a:lstStyle/>
          <a:p>
            <a:r>
              <a:rPr lang="fr-FR" dirty="0"/>
              <a:t>un concierge savetier, qui élevait des poules et cultivait des fleurs — et au fond, dans le logis « faisant hôtel », une </a:t>
            </a:r>
            <a:r>
              <a:rPr lang="fr-FR" b="1" dirty="0"/>
              <a:t>« comtesse » </a:t>
            </a:r>
            <a:r>
              <a:rPr lang="fr-FR" dirty="0"/>
              <a:t>qui, quand elle sortait dans sa vieille calèche à deux chevaux, montrant sur son chapeau quelques capucines semblant échappées du jardinet de la loge (ayant à côté du cocher un valet de pied qui descendait corner des cartes à chaque </a:t>
            </a:r>
            <a:r>
              <a:rPr lang="fr-FR" b="1" dirty="0"/>
              <a:t>hôtel aristocratique du quartier</a:t>
            </a:r>
            <a:r>
              <a:rPr lang="fr-FR" dirty="0"/>
              <a:t>), envoyait indistinctement des sourires et des petits bonjours de la main aux enfants du portier et aux </a:t>
            </a:r>
            <a:r>
              <a:rPr lang="fr-FR" b="1" dirty="0"/>
              <a:t>locataires bourgeois </a:t>
            </a:r>
            <a:r>
              <a:rPr lang="fr-FR" dirty="0"/>
              <a:t>de l'immeuble qui passaient à ce moment-là et qu'elle confondait dans sa dédaigneuse affabilité et sa </a:t>
            </a:r>
            <a:r>
              <a:rPr lang="fr-FR" b="1" dirty="0"/>
              <a:t>morgue égalitaire </a:t>
            </a:r>
            <a:r>
              <a:rPr lang="fr-FR" dirty="0"/>
              <a:t>» (Proust 2022: 922)</a:t>
            </a:r>
          </a:p>
        </p:txBody>
      </p:sp>
      <p:sp>
        <p:nvSpPr>
          <p:cNvPr id="4" name="Platshållare för datum 3">
            <a:extLst>
              <a:ext uri="{FF2B5EF4-FFF2-40B4-BE49-F238E27FC236}">
                <a16:creationId xmlns:a16="http://schemas.microsoft.com/office/drawing/2014/main" id="{6651A5E6-615E-4CEF-9854-C6A4CC1DAFC0}"/>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B7012524-E818-4A24-A763-A57D8A9B7F6F}"/>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2882939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45C849-CF27-4AC8-9A8B-F0532E67222B}"/>
              </a:ext>
            </a:extLst>
          </p:cNvPr>
          <p:cNvSpPr>
            <a:spLocks noGrp="1"/>
          </p:cNvSpPr>
          <p:nvPr>
            <p:ph type="title"/>
          </p:nvPr>
        </p:nvSpPr>
        <p:spPr/>
        <p:txBody>
          <a:bodyPr/>
          <a:lstStyle/>
          <a:p>
            <a:r>
              <a:rPr lang="sv-SE" dirty="0"/>
              <a:t>Fascination pour la cathédrale</a:t>
            </a:r>
            <a:endParaRPr lang="fr-FR" dirty="0"/>
          </a:p>
        </p:txBody>
      </p:sp>
      <p:sp>
        <p:nvSpPr>
          <p:cNvPr id="3" name="Platshållare för innehåll 2">
            <a:extLst>
              <a:ext uri="{FF2B5EF4-FFF2-40B4-BE49-F238E27FC236}">
                <a16:creationId xmlns:a16="http://schemas.microsoft.com/office/drawing/2014/main" id="{29C9F14F-90EE-4442-8E9B-C4D4B958AB7F}"/>
              </a:ext>
            </a:extLst>
          </p:cNvPr>
          <p:cNvSpPr>
            <a:spLocks noGrp="1"/>
          </p:cNvSpPr>
          <p:nvPr>
            <p:ph idx="1"/>
          </p:nvPr>
        </p:nvSpPr>
        <p:spPr/>
        <p:txBody>
          <a:bodyPr/>
          <a:lstStyle/>
          <a:p>
            <a:r>
              <a:rPr lang="fr-FR" dirty="0"/>
              <a:t>« Le pouvoir politique des papes a beaucoup grandi depuis qu'ils n'ont plus ni États, ni armée ; les </a:t>
            </a:r>
            <a:r>
              <a:rPr lang="fr-FR" b="1" dirty="0"/>
              <a:t>cathédrales</a:t>
            </a:r>
            <a:r>
              <a:rPr lang="fr-FR" dirty="0"/>
              <a:t> exerçaient un prestige bien moins grand sur un dévot du XVIIe siècle que sur un athée du XXe » (Proust 2022: 1317)</a:t>
            </a:r>
          </a:p>
          <a:p>
            <a:r>
              <a:rPr lang="fr-FR" dirty="0"/>
              <a:t>Les cathédrales de Reims et d’Arras apparaissent à la fin de la </a:t>
            </a:r>
            <a:r>
              <a:rPr lang="fr-FR" i="1" dirty="0"/>
              <a:t>Recherche</a:t>
            </a:r>
          </a:p>
        </p:txBody>
      </p:sp>
      <p:sp>
        <p:nvSpPr>
          <p:cNvPr id="4" name="Platshållare för datum 3">
            <a:extLst>
              <a:ext uri="{FF2B5EF4-FFF2-40B4-BE49-F238E27FC236}">
                <a16:creationId xmlns:a16="http://schemas.microsoft.com/office/drawing/2014/main" id="{325882B3-2B27-41BC-A80C-19FF76A4172A}"/>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284BEA62-F219-4901-8171-653BE4E3C746}"/>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1397244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BB6AE6-FDC1-41CC-A574-7344BEB68EFC}"/>
              </a:ext>
            </a:extLst>
          </p:cNvPr>
          <p:cNvSpPr>
            <a:spLocks noGrp="1"/>
          </p:cNvSpPr>
          <p:nvPr>
            <p:ph type="title"/>
          </p:nvPr>
        </p:nvSpPr>
        <p:spPr/>
        <p:txBody>
          <a:bodyPr>
            <a:normAutofit fontScale="90000"/>
          </a:bodyPr>
          <a:lstStyle/>
          <a:p>
            <a:r>
              <a:rPr lang="sv-SE" dirty="0"/>
              <a:t>La </a:t>
            </a:r>
            <a:r>
              <a:rPr lang="sv-SE" i="1" dirty="0"/>
              <a:t>Recherche </a:t>
            </a:r>
            <a:r>
              <a:rPr lang="sv-SE" dirty="0"/>
              <a:t>comme une cathédrale (inachevée)</a:t>
            </a:r>
            <a:endParaRPr lang="fr-FR" dirty="0"/>
          </a:p>
        </p:txBody>
      </p:sp>
      <p:sp>
        <p:nvSpPr>
          <p:cNvPr id="3" name="Platshållare för innehåll 2">
            <a:extLst>
              <a:ext uri="{FF2B5EF4-FFF2-40B4-BE49-F238E27FC236}">
                <a16:creationId xmlns:a16="http://schemas.microsoft.com/office/drawing/2014/main" id="{CCA9C1FD-2996-4DF3-8075-887059982DC9}"/>
              </a:ext>
            </a:extLst>
          </p:cNvPr>
          <p:cNvSpPr>
            <a:spLocks noGrp="1"/>
          </p:cNvSpPr>
          <p:nvPr>
            <p:ph idx="1"/>
          </p:nvPr>
        </p:nvSpPr>
        <p:spPr/>
        <p:txBody>
          <a:bodyPr/>
          <a:lstStyle/>
          <a:p>
            <a:r>
              <a:rPr lang="fr-FR" dirty="0"/>
              <a:t>« Dans mon livre, je veux user d'une </a:t>
            </a:r>
            <a:r>
              <a:rPr lang="fr-FR" b="1" dirty="0"/>
              <a:t>sorte de psychologie dans l'espace.</a:t>
            </a:r>
            <a:r>
              <a:rPr lang="fr-FR" dirty="0"/>
              <a:t> Mlle de Saint-Loup a seize ans, elle ressemble à ma jeunesse. </a:t>
            </a:r>
            <a:r>
              <a:rPr lang="fr-FR" b="1" dirty="0"/>
              <a:t>Aiguillon de l'idée du Temps</a:t>
            </a:r>
            <a:r>
              <a:rPr lang="fr-FR" dirty="0"/>
              <a:t>. Que mon livre ne reste pas inachevé ! Comment je le bâtirai, sinon </a:t>
            </a:r>
            <a:r>
              <a:rPr lang="fr-FR" b="1" dirty="0"/>
              <a:t>comme une cathédrale</a:t>
            </a:r>
            <a:r>
              <a:rPr lang="fr-FR" dirty="0"/>
              <a:t>, du moins comme une robe, avec l'aide de Françoise. » (Proust 2022: 2971)</a:t>
            </a:r>
          </a:p>
          <a:p>
            <a:r>
              <a:rPr lang="fr-FR" dirty="0"/>
              <a:t>L’art: un puissant vecteur qui nous enracine dans la profondeur du temps</a:t>
            </a:r>
          </a:p>
        </p:txBody>
      </p:sp>
      <p:sp>
        <p:nvSpPr>
          <p:cNvPr id="4" name="Platshållare för datum 3">
            <a:extLst>
              <a:ext uri="{FF2B5EF4-FFF2-40B4-BE49-F238E27FC236}">
                <a16:creationId xmlns:a16="http://schemas.microsoft.com/office/drawing/2014/main" id="{931F0A7E-2D88-414D-BF6F-39B58EE5DE98}"/>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4041118E-66C2-4659-A14D-F51BC7B2F5DC}"/>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350616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EF3EF4-3929-42E9-BB3C-D2EEA48B3B6A}"/>
              </a:ext>
            </a:extLst>
          </p:cNvPr>
          <p:cNvSpPr>
            <a:spLocks noGrp="1"/>
          </p:cNvSpPr>
          <p:nvPr>
            <p:ph type="title"/>
          </p:nvPr>
        </p:nvSpPr>
        <p:spPr/>
        <p:txBody>
          <a:bodyPr/>
          <a:lstStyle/>
          <a:p>
            <a:r>
              <a:rPr lang="sv-SE" dirty="0"/>
              <a:t>L’effet cathédrale</a:t>
            </a:r>
            <a:endParaRPr lang="fr-FR" dirty="0"/>
          </a:p>
        </p:txBody>
      </p:sp>
      <p:sp>
        <p:nvSpPr>
          <p:cNvPr id="3" name="Platshållare för innehåll 2">
            <a:extLst>
              <a:ext uri="{FF2B5EF4-FFF2-40B4-BE49-F238E27FC236}">
                <a16:creationId xmlns:a16="http://schemas.microsoft.com/office/drawing/2014/main" id="{B301371C-2B2B-444D-A9CB-568B32B1C39A}"/>
              </a:ext>
            </a:extLst>
          </p:cNvPr>
          <p:cNvSpPr>
            <a:spLocks noGrp="1"/>
          </p:cNvSpPr>
          <p:nvPr>
            <p:ph idx="1"/>
          </p:nvPr>
        </p:nvSpPr>
        <p:spPr/>
        <p:txBody>
          <a:bodyPr/>
          <a:lstStyle/>
          <a:p>
            <a:r>
              <a:rPr lang="fr-FR" dirty="0"/>
              <a:t>On retrouve cet « effet cathédrale » (Blasband 1994) dans de nombreux romans contemporains</a:t>
            </a:r>
          </a:p>
          <a:p>
            <a:r>
              <a:rPr lang="fr-FR" dirty="0"/>
              <a:t>« J’arrivai sur le parvis en courant et de nouveau j’étais le seul, ce jour-là, cette fois à courir en direction de la cathédrale de Chartres, dont il est convenu qu’en principe elle ne bouge pas » (Oster 2010 : 140).</a:t>
            </a:r>
          </a:p>
        </p:txBody>
      </p:sp>
      <p:sp>
        <p:nvSpPr>
          <p:cNvPr id="4" name="Platshållare för datum 3">
            <a:extLst>
              <a:ext uri="{FF2B5EF4-FFF2-40B4-BE49-F238E27FC236}">
                <a16:creationId xmlns:a16="http://schemas.microsoft.com/office/drawing/2014/main" id="{8847214D-146E-454C-A00F-182C3AB495DA}"/>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FF9EC9B4-5F87-41ED-BE05-C8B82D99B2E4}"/>
              </a:ext>
            </a:extLst>
          </p:cNvPr>
          <p:cNvSpPr>
            <a:spLocks noGrp="1"/>
          </p:cNvSpPr>
          <p:nvPr>
            <p:ph type="ftr" sz="quarter" idx="11"/>
          </p:nvPr>
        </p:nvSpPr>
        <p:spPr/>
        <p:txBody>
          <a:bodyPr/>
          <a:lstStyle/>
          <a:p>
            <a:r>
              <a:rPr lang="sv-SE" dirty="0"/>
              <a:t>Christophe Premat, Romanska och klassiska institutionen</a:t>
            </a:r>
          </a:p>
          <a:p>
            <a:endParaRPr lang="sv-SE" dirty="0"/>
          </a:p>
        </p:txBody>
      </p:sp>
    </p:spTree>
    <p:extLst>
      <p:ext uri="{BB962C8B-B14F-4D97-AF65-F5344CB8AC3E}">
        <p14:creationId xmlns:p14="http://schemas.microsoft.com/office/powerpoint/2010/main" val="2249733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D64FE4-7549-46BB-9CE0-40E35E10CB0B}"/>
              </a:ext>
            </a:extLst>
          </p:cNvPr>
          <p:cNvSpPr>
            <a:spLocks noGrp="1"/>
          </p:cNvSpPr>
          <p:nvPr>
            <p:ph type="title"/>
          </p:nvPr>
        </p:nvSpPr>
        <p:spPr/>
        <p:txBody>
          <a:bodyPr/>
          <a:lstStyle/>
          <a:p>
            <a:r>
              <a:rPr lang="sv-SE" dirty="0"/>
              <a:t>Références</a:t>
            </a:r>
            <a:endParaRPr lang="fr-FR" dirty="0"/>
          </a:p>
        </p:txBody>
      </p:sp>
      <p:sp>
        <p:nvSpPr>
          <p:cNvPr id="3" name="Platshållare för innehåll 2">
            <a:extLst>
              <a:ext uri="{FF2B5EF4-FFF2-40B4-BE49-F238E27FC236}">
                <a16:creationId xmlns:a16="http://schemas.microsoft.com/office/drawing/2014/main" id="{D7BA60FB-7681-4A62-B3F6-CFC3E89DD2AF}"/>
              </a:ext>
            </a:extLst>
          </p:cNvPr>
          <p:cNvSpPr>
            <a:spLocks noGrp="1"/>
          </p:cNvSpPr>
          <p:nvPr>
            <p:ph idx="1"/>
          </p:nvPr>
        </p:nvSpPr>
        <p:spPr/>
        <p:txBody>
          <a:bodyPr>
            <a:normAutofit fontScale="77500" lnSpcReduction="20000"/>
          </a:bodyPr>
          <a:lstStyle/>
          <a:p>
            <a:r>
              <a:rPr lang="sv-SE" dirty="0"/>
              <a:t>Blasband, P. (1994). </a:t>
            </a:r>
            <a:r>
              <a:rPr lang="sv-SE" i="1" dirty="0"/>
              <a:t>L’effet cathédrale. </a:t>
            </a:r>
            <a:r>
              <a:rPr lang="sv-SE" dirty="0"/>
              <a:t>Paris: Gallimard.</a:t>
            </a:r>
          </a:p>
          <a:p>
            <a:r>
              <a:rPr lang="sv-SE" dirty="0"/>
              <a:t>Bouherrada, L. (2019). </a:t>
            </a:r>
            <a:r>
              <a:rPr lang="sv-SE" i="1" dirty="0"/>
              <a:t>La Dédicace. </a:t>
            </a:r>
            <a:r>
              <a:rPr lang="sv-SE" dirty="0"/>
              <a:t>Paris: Allary.</a:t>
            </a:r>
          </a:p>
          <a:p>
            <a:r>
              <a:rPr lang="sv-SE" dirty="0"/>
              <a:t>Depestre, R. (2020). </a:t>
            </a:r>
            <a:r>
              <a:rPr lang="sv-SE" i="1" dirty="0"/>
              <a:t>Cahier d’un art de vivre: Cuba, 1964-1978. </a:t>
            </a:r>
            <a:r>
              <a:rPr lang="sv-SE" dirty="0"/>
              <a:t>Paris: Actes Sud.</a:t>
            </a:r>
          </a:p>
          <a:p>
            <a:r>
              <a:rPr lang="sv-SE" dirty="0"/>
              <a:t>Green, J. (1946). </a:t>
            </a:r>
            <a:r>
              <a:rPr lang="sv-SE" i="1" dirty="0"/>
              <a:t>Journal: t. 4: 1943-1946. </a:t>
            </a:r>
            <a:r>
              <a:rPr lang="sv-SE" dirty="0"/>
              <a:t>Paris: Plon. </a:t>
            </a:r>
          </a:p>
          <a:p>
            <a:r>
              <a:rPr lang="sv-SE" dirty="0"/>
              <a:t>Nathan, T. (2016). </a:t>
            </a:r>
            <a:r>
              <a:rPr lang="sv-SE" i="1" dirty="0"/>
              <a:t>Le Secret de vos rêves. </a:t>
            </a:r>
            <a:r>
              <a:rPr lang="sv-SE" dirty="0"/>
              <a:t>Paris: Odile Jacob.</a:t>
            </a:r>
          </a:p>
          <a:p>
            <a:r>
              <a:rPr lang="sv-SE" dirty="0"/>
              <a:t>Oster, C. (2010). </a:t>
            </a:r>
            <a:r>
              <a:rPr lang="sv-SE" i="1" dirty="0"/>
              <a:t>Dans la cathédrale. </a:t>
            </a:r>
            <a:r>
              <a:rPr lang="sv-SE" dirty="0"/>
              <a:t>Paris: Minuit.</a:t>
            </a:r>
          </a:p>
          <a:p>
            <a:r>
              <a:rPr lang="sv-SE" dirty="0"/>
              <a:t>Proust, M. (2022). </a:t>
            </a:r>
            <a:r>
              <a:rPr lang="sv-SE" i="1" dirty="0"/>
              <a:t>À la recherche du temps perdu </a:t>
            </a:r>
            <a:r>
              <a:rPr lang="sv-SE" dirty="0"/>
              <a:t>(œuvres complètes). Classiques.</a:t>
            </a:r>
            <a:endParaRPr lang="fr-FR" dirty="0"/>
          </a:p>
        </p:txBody>
      </p:sp>
      <p:sp>
        <p:nvSpPr>
          <p:cNvPr id="4" name="Platshållare för datum 3">
            <a:extLst>
              <a:ext uri="{FF2B5EF4-FFF2-40B4-BE49-F238E27FC236}">
                <a16:creationId xmlns:a16="http://schemas.microsoft.com/office/drawing/2014/main" id="{9C5BAE31-28DA-4F88-93B5-4A57191A41D6}"/>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CF12AF16-40E2-4E27-998D-B9C667B8B999}"/>
              </a:ext>
            </a:extLst>
          </p:cNvPr>
          <p:cNvSpPr>
            <a:spLocks noGrp="1"/>
          </p:cNvSpPr>
          <p:nvPr>
            <p:ph type="ftr" sz="quarter" idx="11"/>
          </p:nvPr>
        </p:nvSpPr>
        <p:spPr/>
        <p:txBody>
          <a:bodyPr/>
          <a:lstStyle/>
          <a:p>
            <a:r>
              <a:rPr lang="sv-SE" dirty="0"/>
              <a:t>Christophe Premat, Romanska och klassiska institutionen</a:t>
            </a:r>
          </a:p>
        </p:txBody>
      </p:sp>
    </p:spTree>
    <p:extLst>
      <p:ext uri="{BB962C8B-B14F-4D97-AF65-F5344CB8AC3E}">
        <p14:creationId xmlns:p14="http://schemas.microsoft.com/office/powerpoint/2010/main" val="7584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CCA15-CB0E-4034-82BB-2D523B17BF16}"/>
              </a:ext>
            </a:extLst>
          </p:cNvPr>
          <p:cNvSpPr>
            <a:spLocks noGrp="1"/>
          </p:cNvSpPr>
          <p:nvPr>
            <p:ph type="title"/>
          </p:nvPr>
        </p:nvSpPr>
        <p:spPr/>
        <p:txBody>
          <a:bodyPr/>
          <a:lstStyle/>
          <a:p>
            <a:r>
              <a:rPr lang="sv-SE" dirty="0"/>
              <a:t>Définitions d’une cathédrale</a:t>
            </a:r>
            <a:endParaRPr lang="fr-FR" dirty="0"/>
          </a:p>
        </p:txBody>
      </p:sp>
      <p:sp>
        <p:nvSpPr>
          <p:cNvPr id="3" name="Platshållare för innehåll 2">
            <a:extLst>
              <a:ext uri="{FF2B5EF4-FFF2-40B4-BE49-F238E27FC236}">
                <a16:creationId xmlns:a16="http://schemas.microsoft.com/office/drawing/2014/main" id="{1FA32657-5E81-42B8-A237-61941DEC09AF}"/>
              </a:ext>
            </a:extLst>
          </p:cNvPr>
          <p:cNvSpPr>
            <a:spLocks noGrp="1"/>
          </p:cNvSpPr>
          <p:nvPr>
            <p:ph idx="1"/>
          </p:nvPr>
        </p:nvSpPr>
        <p:spPr/>
        <p:txBody>
          <a:bodyPr/>
          <a:lstStyle/>
          <a:p>
            <a:r>
              <a:rPr lang="sv-SE" dirty="0"/>
              <a:t>Étymologie : </a:t>
            </a:r>
            <a:r>
              <a:rPr lang="fr-FR" dirty="0"/>
              <a:t>Provenç. et espagn. </a:t>
            </a:r>
            <a:r>
              <a:rPr lang="fr-FR" i="1" dirty="0"/>
              <a:t>catedral</a:t>
            </a:r>
            <a:r>
              <a:rPr lang="fr-FR" dirty="0"/>
              <a:t> ; ital. </a:t>
            </a:r>
            <a:r>
              <a:rPr lang="fr-FR" i="1" dirty="0"/>
              <a:t>cattedrale</a:t>
            </a:r>
            <a:r>
              <a:rPr lang="fr-FR" dirty="0"/>
              <a:t> ; du bas-latin </a:t>
            </a:r>
            <a:r>
              <a:rPr lang="fr-FR" i="1" dirty="0"/>
              <a:t>cathedralis</a:t>
            </a:r>
            <a:r>
              <a:rPr lang="fr-FR" dirty="0"/>
              <a:t>, de </a:t>
            </a:r>
            <a:r>
              <a:rPr lang="fr-FR" i="1" dirty="0"/>
              <a:t>cathedra</a:t>
            </a:r>
            <a:r>
              <a:rPr lang="fr-FR" dirty="0"/>
              <a:t>, chaire, fonction épiscopale (voy. Chaire), </a:t>
            </a:r>
            <a:r>
              <a:rPr lang="fr-FR" dirty="0">
                <a:hlinkClick r:id="rId2"/>
              </a:rPr>
              <a:t>https://www.littre.org/definition/cath%C3%A9drale</a:t>
            </a:r>
            <a:endParaRPr lang="fr-FR" dirty="0"/>
          </a:p>
          <a:p>
            <a:r>
              <a:rPr lang="fr-FR" dirty="0"/>
              <a:t>Église principale d’un diocèse où se trouve le siège principal de l’évêque (</a:t>
            </a:r>
            <a:r>
              <a:rPr lang="fr-FR" dirty="0">
                <a:hlinkClick r:id="rId3"/>
              </a:rPr>
              <a:t>http://stella.atilf.fr/Dendien/scripts/tlfiv5/advanced.exe?8;s=3091713330</a:t>
            </a:r>
            <a:r>
              <a:rPr lang="fr-FR" dirty="0"/>
              <a:t>)</a:t>
            </a:r>
          </a:p>
          <a:p>
            <a:endParaRPr lang="fr-FR" dirty="0"/>
          </a:p>
        </p:txBody>
      </p:sp>
      <p:sp>
        <p:nvSpPr>
          <p:cNvPr id="4" name="Platshållare för datum 3">
            <a:extLst>
              <a:ext uri="{FF2B5EF4-FFF2-40B4-BE49-F238E27FC236}">
                <a16:creationId xmlns:a16="http://schemas.microsoft.com/office/drawing/2014/main" id="{4DA77260-1471-4197-9D64-28709AAE939E}"/>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4845B3AC-0701-443D-AEA3-9912EA99279C}"/>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36858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DDABE-8146-4C67-AF9F-BB7E563E7279}"/>
              </a:ext>
            </a:extLst>
          </p:cNvPr>
          <p:cNvSpPr>
            <a:spLocks noGrp="1"/>
          </p:cNvSpPr>
          <p:nvPr>
            <p:ph type="title"/>
          </p:nvPr>
        </p:nvSpPr>
        <p:spPr/>
        <p:txBody>
          <a:bodyPr/>
          <a:lstStyle/>
          <a:p>
            <a:r>
              <a:rPr lang="sv-SE" dirty="0"/>
              <a:t>L’esprit cathédrale</a:t>
            </a:r>
            <a:endParaRPr lang="fr-FR" dirty="0"/>
          </a:p>
        </p:txBody>
      </p:sp>
      <p:sp>
        <p:nvSpPr>
          <p:cNvPr id="3" name="Platshållare för innehåll 2">
            <a:extLst>
              <a:ext uri="{FF2B5EF4-FFF2-40B4-BE49-F238E27FC236}">
                <a16:creationId xmlns:a16="http://schemas.microsoft.com/office/drawing/2014/main" id="{77E6FA11-985B-4DBB-AB21-AD2D47342EE2}"/>
              </a:ext>
            </a:extLst>
          </p:cNvPr>
          <p:cNvSpPr>
            <a:spLocks noGrp="1"/>
          </p:cNvSpPr>
          <p:nvPr>
            <p:ph idx="1"/>
          </p:nvPr>
        </p:nvSpPr>
        <p:spPr/>
        <p:txBody>
          <a:bodyPr>
            <a:normAutofit fontScale="77500" lnSpcReduction="20000"/>
          </a:bodyPr>
          <a:lstStyle/>
          <a:p>
            <a:r>
              <a:rPr lang="fr-FR" dirty="0"/>
              <a:t>« Elle essayait de ruser et, sinon d’éliminer entièrement la banalité commerciale, du moins de la réduire, d’y substituer, pour la plus grande partie, de l’art encore, d’y introduire comme plusieurs ‘épaisseurs’ d’art : </a:t>
            </a:r>
            <a:r>
              <a:rPr lang="fr-FR" b="1" dirty="0"/>
              <a:t>au lieu de photographies de la Cathédrale de Chartres, des Grandes Eaux de Saint-Cloud, du Vésuve</a:t>
            </a:r>
            <a:r>
              <a:rPr lang="fr-FR" dirty="0"/>
              <a:t>, elle se renseignait auprès de Swann si quelque grand peintre ne les avait pas représentés, et préférait me donner des photographies de </a:t>
            </a:r>
            <a:r>
              <a:rPr lang="fr-FR" b="1" dirty="0"/>
              <a:t>la Cathédrale de Chartres par Corot</a:t>
            </a:r>
            <a:r>
              <a:rPr lang="fr-FR" dirty="0"/>
              <a:t>, des Grandes Eaux de Saint-Cloud par Hubert Robert, du Vésuve par Turner, ce qui faisait un degré d’art de plus » (Proust 2022: 43)</a:t>
            </a:r>
          </a:p>
        </p:txBody>
      </p:sp>
      <p:sp>
        <p:nvSpPr>
          <p:cNvPr id="4" name="Platshållare för datum 3">
            <a:extLst>
              <a:ext uri="{FF2B5EF4-FFF2-40B4-BE49-F238E27FC236}">
                <a16:creationId xmlns:a16="http://schemas.microsoft.com/office/drawing/2014/main" id="{60412BC8-AB93-4D88-A340-FC98C081CAAB}"/>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22BC2305-5938-4B53-A938-BFD8C231C518}"/>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23103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2B63561-FB52-421E-B64F-6E1B8BD88D61}"/>
              </a:ext>
            </a:extLst>
          </p:cNvPr>
          <p:cNvSpPr>
            <a:spLocks noGrp="1"/>
          </p:cNvSpPr>
          <p:nvPr>
            <p:ph type="dt" sz="half" idx="10"/>
          </p:nvPr>
        </p:nvSpPr>
        <p:spPr/>
        <p:txBody>
          <a:bodyPr/>
          <a:lstStyle/>
          <a:p>
            <a:fld id="{09B194B7-8550-42FB-9FF7-38844F437944}" type="datetime1">
              <a:rPr lang="sv-SE" smtClean="0"/>
              <a:pPr/>
              <a:t>2023-11-24</a:t>
            </a:fld>
            <a:endParaRPr lang="sv-SE" dirty="0"/>
          </a:p>
        </p:txBody>
      </p:sp>
      <p:sp>
        <p:nvSpPr>
          <p:cNvPr id="3" name="Platshållare för sidfot 2">
            <a:extLst>
              <a:ext uri="{FF2B5EF4-FFF2-40B4-BE49-F238E27FC236}">
                <a16:creationId xmlns:a16="http://schemas.microsoft.com/office/drawing/2014/main" id="{FD47C2D4-046A-4498-BDE1-3225308510FD}"/>
              </a:ext>
            </a:extLst>
          </p:cNvPr>
          <p:cNvSpPr>
            <a:spLocks noGrp="1"/>
          </p:cNvSpPr>
          <p:nvPr>
            <p:ph type="ftr" sz="quarter" idx="11"/>
          </p:nvPr>
        </p:nvSpPr>
        <p:spPr/>
        <p:txBody>
          <a:bodyPr/>
          <a:lstStyle/>
          <a:p>
            <a:r>
              <a:rPr lang="sv-SE" dirty="0"/>
              <a:t>/Camille Corot, </a:t>
            </a:r>
            <a:r>
              <a:rPr lang="sv-SE" i="1" dirty="0"/>
              <a:t>Cathédrale de Chartres, </a:t>
            </a:r>
            <a:r>
              <a:rPr lang="sv-SE" dirty="0"/>
              <a:t>1830</a:t>
            </a:r>
          </a:p>
        </p:txBody>
      </p:sp>
      <p:pic>
        <p:nvPicPr>
          <p:cNvPr id="5" name="Bildobjekt 4">
            <a:extLst>
              <a:ext uri="{FF2B5EF4-FFF2-40B4-BE49-F238E27FC236}">
                <a16:creationId xmlns:a16="http://schemas.microsoft.com/office/drawing/2014/main" id="{67BA147F-574C-483F-9236-8586AEEED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187200"/>
            <a:ext cx="7474040" cy="5965199"/>
          </a:xfrm>
          <a:prstGeom prst="rect">
            <a:avLst/>
          </a:prstGeom>
        </p:spPr>
      </p:pic>
    </p:spTree>
    <p:extLst>
      <p:ext uri="{BB962C8B-B14F-4D97-AF65-F5344CB8AC3E}">
        <p14:creationId xmlns:p14="http://schemas.microsoft.com/office/powerpoint/2010/main" val="348309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6D3A0-D490-47F0-A95A-D08712593E0D}"/>
              </a:ext>
            </a:extLst>
          </p:cNvPr>
          <p:cNvSpPr>
            <a:spLocks noGrp="1"/>
          </p:cNvSpPr>
          <p:nvPr>
            <p:ph type="title"/>
          </p:nvPr>
        </p:nvSpPr>
        <p:spPr/>
        <p:txBody>
          <a:bodyPr>
            <a:normAutofit fontScale="90000"/>
          </a:bodyPr>
          <a:lstStyle/>
          <a:p>
            <a:r>
              <a:rPr lang="sv-SE" dirty="0"/>
              <a:t>La cathédrale de Chartres entre photographie et peinture</a:t>
            </a:r>
            <a:endParaRPr lang="fr-FR" dirty="0"/>
          </a:p>
        </p:txBody>
      </p:sp>
      <p:sp>
        <p:nvSpPr>
          <p:cNvPr id="3" name="Platshållare för innehåll 2">
            <a:extLst>
              <a:ext uri="{FF2B5EF4-FFF2-40B4-BE49-F238E27FC236}">
                <a16:creationId xmlns:a16="http://schemas.microsoft.com/office/drawing/2014/main" id="{EB24468A-057D-4968-AC6C-63E92BFAF8D2}"/>
              </a:ext>
            </a:extLst>
          </p:cNvPr>
          <p:cNvSpPr>
            <a:spLocks noGrp="1"/>
          </p:cNvSpPr>
          <p:nvPr>
            <p:ph idx="1"/>
          </p:nvPr>
        </p:nvSpPr>
        <p:spPr/>
        <p:txBody>
          <a:bodyPr/>
          <a:lstStyle/>
          <a:p>
            <a:r>
              <a:rPr lang="sv-SE" dirty="0"/>
              <a:t>Concurrence de la photographie et de la peinture, les ”épaisseurs d’art”</a:t>
            </a:r>
          </a:p>
          <a:p>
            <a:r>
              <a:rPr lang="sv-SE" dirty="0"/>
              <a:t>Les cathédrales sont convoquées pour proposer ce regard monumental (galerie de portraits, peintures, sculptures)</a:t>
            </a:r>
            <a:endParaRPr lang="fr-FR" dirty="0"/>
          </a:p>
        </p:txBody>
      </p:sp>
      <p:sp>
        <p:nvSpPr>
          <p:cNvPr id="4" name="Platshållare för datum 3">
            <a:extLst>
              <a:ext uri="{FF2B5EF4-FFF2-40B4-BE49-F238E27FC236}">
                <a16:creationId xmlns:a16="http://schemas.microsoft.com/office/drawing/2014/main" id="{FB98E3D8-8C92-4C5C-B304-E14405E9CBD7}"/>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87FA214E-C5F1-4901-8277-FFA5E1E4FA60}"/>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294308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F3796-179E-4ECD-921B-16016B0A3A92}"/>
              </a:ext>
            </a:extLst>
          </p:cNvPr>
          <p:cNvSpPr>
            <a:spLocks noGrp="1"/>
          </p:cNvSpPr>
          <p:nvPr>
            <p:ph type="title"/>
          </p:nvPr>
        </p:nvSpPr>
        <p:spPr/>
        <p:txBody>
          <a:bodyPr/>
          <a:lstStyle/>
          <a:p>
            <a:r>
              <a:rPr lang="sv-SE" i="1" dirty="0"/>
              <a:t>Un amour de Swann</a:t>
            </a:r>
            <a:endParaRPr lang="fr-FR" i="1" dirty="0"/>
          </a:p>
        </p:txBody>
      </p:sp>
      <p:sp>
        <p:nvSpPr>
          <p:cNvPr id="3" name="Platshållare för innehåll 2">
            <a:extLst>
              <a:ext uri="{FF2B5EF4-FFF2-40B4-BE49-F238E27FC236}">
                <a16:creationId xmlns:a16="http://schemas.microsoft.com/office/drawing/2014/main" id="{E303D745-95A9-470D-9694-8A5AC7649B62}"/>
              </a:ext>
            </a:extLst>
          </p:cNvPr>
          <p:cNvSpPr>
            <a:spLocks noGrp="1"/>
          </p:cNvSpPr>
          <p:nvPr>
            <p:ph idx="1"/>
          </p:nvPr>
        </p:nvSpPr>
        <p:spPr/>
        <p:txBody>
          <a:bodyPr>
            <a:normAutofit/>
          </a:bodyPr>
          <a:lstStyle/>
          <a:p>
            <a:r>
              <a:rPr lang="fr-FR" dirty="0"/>
              <a:t> « Il traversa alors un petit vestibule qui – tel que certaines pièces aménagées par leur propriétaire pour servir de cadre à une seule œuvre d’art, dont elles tirent leur nom, et d’une nudité voulue, ne contiennent rien d’autre – exhibait à son entrée, comme </a:t>
            </a:r>
            <a:r>
              <a:rPr lang="fr-FR" b="1" dirty="0"/>
              <a:t>quelque précieuse effigie de Benvenuto Cellini </a:t>
            </a:r>
            <a:r>
              <a:rPr lang="fr-FR" dirty="0"/>
              <a:t>représentant un homme de guet, un jeune valet de pied, le corps légèrement fléchi en avant, dressant sur son hausse-col rouge une figure plus rouge</a:t>
            </a:r>
          </a:p>
        </p:txBody>
      </p:sp>
      <p:sp>
        <p:nvSpPr>
          <p:cNvPr id="4" name="Platshållare för datum 3">
            <a:extLst>
              <a:ext uri="{FF2B5EF4-FFF2-40B4-BE49-F238E27FC236}">
                <a16:creationId xmlns:a16="http://schemas.microsoft.com/office/drawing/2014/main" id="{15C47241-04EC-4B9E-8811-595BA2B71107}"/>
              </a:ext>
            </a:extLst>
          </p:cNvPr>
          <p:cNvSpPr>
            <a:spLocks noGrp="1"/>
          </p:cNvSpPr>
          <p:nvPr>
            <p:ph type="dt" sz="half" idx="10"/>
          </p:nvPr>
        </p:nvSpPr>
        <p:spPr/>
        <p:txBody>
          <a:bodyPr/>
          <a:lstStyle/>
          <a:p>
            <a:fld id="{1A2AD2F7-7DC2-4BC8-B7DD-9623B8E13A04}" type="datetime1">
              <a:rPr lang="sv-SE" smtClean="0"/>
              <a:pPr/>
              <a:t>2023-11-24</a:t>
            </a:fld>
            <a:endParaRPr lang="sv-SE" dirty="0"/>
          </a:p>
        </p:txBody>
      </p:sp>
      <p:sp>
        <p:nvSpPr>
          <p:cNvPr id="5" name="Platshållare för sidfot 4">
            <a:extLst>
              <a:ext uri="{FF2B5EF4-FFF2-40B4-BE49-F238E27FC236}">
                <a16:creationId xmlns:a16="http://schemas.microsoft.com/office/drawing/2014/main" id="{7CF344BC-6E5D-4DE9-A4AA-4DCB8F259176}"/>
              </a:ext>
            </a:extLst>
          </p:cNvPr>
          <p:cNvSpPr>
            <a:spLocks noGrp="1"/>
          </p:cNvSpPr>
          <p:nvPr>
            <p:ph type="ftr" sz="quarter" idx="11"/>
          </p:nvPr>
        </p:nvSpPr>
        <p:spPr/>
        <p:txBody>
          <a:bodyPr/>
          <a:lstStyle/>
          <a:p>
            <a:r>
              <a:rPr lang="sv-SE" dirty="0"/>
              <a:t>/ Christophe Premat, Romanska och klassiska institutionen</a:t>
            </a:r>
          </a:p>
        </p:txBody>
      </p:sp>
    </p:spTree>
    <p:extLst>
      <p:ext uri="{BB962C8B-B14F-4D97-AF65-F5344CB8AC3E}">
        <p14:creationId xmlns:p14="http://schemas.microsoft.com/office/powerpoint/2010/main" val="3081167401"/>
      </p:ext>
    </p:extLst>
  </p:cSld>
  <p:clrMapOvr>
    <a:masterClrMapping/>
  </p:clrMapOvr>
</p:sld>
</file>

<file path=ppt/theme/theme1.xml><?xml version="1.0" encoding="utf-8"?>
<a:theme xmlns:a="http://schemas.openxmlformats.org/drawingml/2006/main" name="SU vit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C299AD0A-14A0-4339-9C09-E62E80802DAA}"/>
    </a:ext>
  </a:extLst>
</a:theme>
</file>

<file path=ppt/theme/theme2.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A36BF894-8712-4C30-A8F5-B3F97C9EC9E7}"/>
    </a:ext>
  </a:extLst>
</a:theme>
</file>

<file path=ppt/theme/theme3.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FD02884A-8033-4F03-BF55-20428A507A32}"/>
    </a:ext>
  </a:extLst>
</a:theme>
</file>

<file path=ppt/theme/theme4.xml><?xml version="1.0" encoding="utf-8"?>
<a:theme xmlns:a="http://schemas.openxmlformats.org/drawingml/2006/main" name="SU blå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383A5BBF-16F1-46E4-81EC-E875BF5CECAD}"/>
    </a:ext>
  </a:extLst>
</a:theme>
</file>

<file path=ppt/theme/theme5.xml><?xml version="1.0" encoding="utf-8"?>
<a:theme xmlns:a="http://schemas.openxmlformats.org/drawingml/2006/main" name="SU blå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8A7116C1-CD62-41CF-A05C-06A3D421D7B1}"/>
    </a:ext>
  </a:extLst>
</a:theme>
</file>

<file path=ppt/theme/theme6.xml><?xml version="1.0" encoding="utf-8"?>
<a:theme xmlns:a="http://schemas.openxmlformats.org/drawingml/2006/main" name="SU blå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1EEA34FE-C55D-4C0C-B52D-3A58E376332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 vit eld</Template>
  <TotalTime>16468</TotalTime>
  <Words>4118</Words>
  <Application>Microsoft Office PowerPoint</Application>
  <PresentationFormat>Bredbild</PresentationFormat>
  <Paragraphs>196</Paragraphs>
  <Slides>45</Slides>
  <Notes>0</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45</vt:i4>
      </vt:variant>
    </vt:vector>
  </HeadingPairs>
  <TitlesOfParts>
    <vt:vector size="55" baseType="lpstr">
      <vt:lpstr>Arial</vt:lpstr>
      <vt:lpstr>Calibri</vt:lpstr>
      <vt:lpstr>Times New Roman</vt:lpstr>
      <vt:lpstr>Verdana</vt:lpstr>
      <vt:lpstr>SU vit eld</vt:lpstr>
      <vt:lpstr>SU Kronor</vt:lpstr>
      <vt:lpstr>SU Olivkvist</vt:lpstr>
      <vt:lpstr>SU blå eld</vt:lpstr>
      <vt:lpstr>SU blå kronor</vt:lpstr>
      <vt:lpstr>SU blå olivkvist</vt:lpstr>
      <vt:lpstr>Connaissez-vous les cathédrales de Proust? L'architecture dans À la recherche du temps perdu</vt:lpstr>
      <vt:lpstr>Introduction</vt:lpstr>
      <vt:lpstr>Introduction</vt:lpstr>
      <vt:lpstr>Introduction</vt:lpstr>
      <vt:lpstr>Définitions d’une cathédrale</vt:lpstr>
      <vt:lpstr>L’esprit cathédrale</vt:lpstr>
      <vt:lpstr>PowerPoint-presentation</vt:lpstr>
      <vt:lpstr>La cathédrale de Chartres entre photographie et peinture</vt:lpstr>
      <vt:lpstr>Un amour de Swann</vt:lpstr>
      <vt:lpstr>La cathédrale comme repère</vt:lpstr>
      <vt:lpstr>PowerPoint-presentation</vt:lpstr>
      <vt:lpstr>Les lieux comme personnages</vt:lpstr>
      <vt:lpstr>Les reflets de la cathédrale dans la conscience narrative</vt:lpstr>
      <vt:lpstr>Les reflets de la cathédrale dans la conscience narrative</vt:lpstr>
      <vt:lpstr>La cathédrale, métaphore amoureuse</vt:lpstr>
      <vt:lpstr>La cathédrale de l’écrivain Bergotte</vt:lpstr>
      <vt:lpstr>Les cathédrales de Bergotte</vt:lpstr>
      <vt:lpstr>Les cathédrales de Bergotte</vt:lpstr>
      <vt:lpstr>La cathédrale comme sacralisation d’un espace amoureux</vt:lpstr>
      <vt:lpstr>La cathédrale comme abri intime</vt:lpstr>
      <vt:lpstr>La cathédrale ou la hiérarchie des générations</vt:lpstr>
      <vt:lpstr>Sentiment de majesté – Mme Swann /Melle Swann</vt:lpstr>
      <vt:lpstr>La cathédrale comme espace privilégié</vt:lpstr>
      <vt:lpstr>Pérégrination visuelle : le tour des clochers</vt:lpstr>
      <vt:lpstr>Le son des cathédrales normandes</vt:lpstr>
      <vt:lpstr>PowerPoint-presentation</vt:lpstr>
      <vt:lpstr>PowerPoint-presentation</vt:lpstr>
      <vt:lpstr>Les cathédrales laides</vt:lpstr>
      <vt:lpstr>Les cathédrales laides</vt:lpstr>
      <vt:lpstr>Tensions entre l’église et la cathédrale</vt:lpstr>
      <vt:lpstr>Rêver la cathédrale</vt:lpstr>
      <vt:lpstr>La cathédrale ou la spiritualité de l’amour </vt:lpstr>
      <vt:lpstr>La cathédrale ou la spiritualité de l’amour </vt:lpstr>
      <vt:lpstr>La cathédrale ou l’archi-église</vt:lpstr>
      <vt:lpstr>L’écriture ou le réenchantement des fondements</vt:lpstr>
      <vt:lpstr>Le peintre fictif Elstir dans la Recherche</vt:lpstr>
      <vt:lpstr>PowerPoint-presentation</vt:lpstr>
      <vt:lpstr>La cathédrale, demeure des textes fondamentaux</vt:lpstr>
      <vt:lpstr>PowerPoint-presentation</vt:lpstr>
      <vt:lpstr>La cathédrale, relique de l’ancien monde</vt:lpstr>
      <vt:lpstr>La cathédrale, vestige de l’Ancien Régime</vt:lpstr>
      <vt:lpstr>Fascination pour la cathédrale</vt:lpstr>
      <vt:lpstr>La Recherche comme une cathédrale (inachevée)</vt:lpstr>
      <vt:lpstr>L’effet cathédrale</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Språkförståelse mellan grannspråk:  spanska och franska</dc:title>
  <dc:creator>Microsoft Office User</dc:creator>
  <cp:lastModifiedBy>anonym</cp:lastModifiedBy>
  <cp:revision>95</cp:revision>
  <dcterms:created xsi:type="dcterms:W3CDTF">2019-11-28T08:46:18Z</dcterms:created>
  <dcterms:modified xsi:type="dcterms:W3CDTF">2023-11-24T14:14:17Z</dcterms:modified>
</cp:coreProperties>
</file>